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106" d="100"/>
          <a:sy n="106" d="100"/>
        </p:scale>
        <p:origin x="804" y="-2802"/>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15/11/2019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Global Fund Services ICAV</a:t>
            </a:r>
          </a:p>
          <a:p>
            <a:pPr algn="l">
              <a:lnSpc>
                <a:spcPct val="114000"/>
              </a:lnSpc>
            </a:pPr>
            <a:r>
              <a:rPr lang="en-GB" sz="1600" b="1" dirty="0">
                <a:solidFill>
                  <a:schemeClr val="tx2"/>
                </a:solidFill>
              </a:rPr>
              <a:t>FCS Quantum Fund (</a:t>
            </a:r>
            <a:r>
              <a:rPr lang="en-GB" sz="1200" b="1" dirty="0">
                <a:solidFill>
                  <a:schemeClr val="tx2"/>
                </a:solidFill>
              </a:rPr>
              <a:t>ISIN: IE00BYW8ZF97)</a:t>
            </a:r>
          </a:p>
          <a:p>
            <a:pPr algn="l">
              <a:lnSpc>
                <a:spcPct val="114000"/>
              </a:lnSpc>
            </a:pPr>
            <a:endParaRPr lang="en-GB" sz="1200" b="1" dirty="0">
              <a:solidFill>
                <a:schemeClr val="tx2"/>
              </a:solidFill>
            </a:endParaRP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28E7667-0073-4D7F-BAC0-CE9E31E3E23D}"/>
              </a:ext>
            </a:extLst>
          </p:cNvPr>
          <p:cNvPicPr>
            <a:picLocks noChangeAspect="1"/>
          </p:cNvPicPr>
          <p:nvPr/>
        </p:nvPicPr>
        <p:blipFill>
          <a:blip r:embed="rId3"/>
          <a:stretch>
            <a:fillRect/>
          </a:stretch>
        </p:blipFill>
        <p:spPr>
          <a:xfrm>
            <a:off x="404664" y="6635382"/>
            <a:ext cx="5343525" cy="2381250"/>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41784" y="1225027"/>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err="1">
                <a:solidFill>
                  <a:srgbClr val="5A5A5A"/>
                </a:solidFill>
                <a:latin typeface="Garamond" pitchFamily="18" charset="0"/>
              </a:rPr>
              <a:t>Solventis</a:t>
            </a:r>
            <a:r>
              <a:rPr lang="en-US" sz="900" dirty="0">
                <a:solidFill>
                  <a:srgbClr val="5A5A5A"/>
                </a:solidFill>
                <a:latin typeface="Garamond" pitchFamily="18" charset="0"/>
              </a:rPr>
              <a:t>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-2.32%          -2.64%</a:t>
              </a:r>
              <a:r>
                <a:rPr lang="en-GB" sz="1100" dirty="0">
                  <a:solidFill>
                    <a:srgbClr val="5A5A5A"/>
                  </a:solidFill>
                  <a:latin typeface="+mn-lt"/>
                </a:rPr>
                <a:t>  -2.32% </a:t>
              </a:r>
            </a:p>
            <a:p>
              <a:pPr algn="l"/>
              <a:r>
                <a:rPr lang="en-US" sz="1100" dirty="0">
                  <a:solidFill>
                    <a:srgbClr val="5A5A5A"/>
                  </a:solidFill>
                  <a:latin typeface="+mn-lt"/>
                </a:rPr>
                <a:t> 11.11%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grpSp>
        <p:nvGrpSpPr>
          <p:cNvPr id="3" name="Group 2"/>
          <p:cNvGrpSpPr/>
          <p:nvPr/>
        </p:nvGrpSpPr>
        <p:grpSpPr>
          <a:xfrm>
            <a:off x="2488332" y="304801"/>
            <a:ext cx="2133600" cy="1143000"/>
            <a:chOff x="2513791" y="304801"/>
            <a:chExt cx="2133600" cy="1143000"/>
          </a:xfrm>
        </p:grpSpPr>
        <p:sp>
          <p:nvSpPr>
            <p:cNvPr id="25" name="Title 1"/>
            <p:cNvSpPr txBox="1">
              <a:spLocks/>
            </p:cNvSpPr>
            <p:nvPr/>
          </p:nvSpPr>
          <p:spPr>
            <a:xfrm>
              <a:off x="2513791" y="304801"/>
              <a:ext cx="2133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mt-MT" sz="1100" dirty="0">
                  <a:solidFill>
                    <a:srgbClr val="5A5A5A"/>
                  </a:solidFill>
                  <a:latin typeface="+mn-lt"/>
                </a:rPr>
                <a:t>Volatility (12M)</a:t>
              </a:r>
              <a:r>
                <a:rPr lang="en-GB" sz="1100" dirty="0">
                  <a:solidFill>
                    <a:srgbClr val="5A5A5A"/>
                  </a:solidFill>
                  <a:latin typeface="+mn-lt"/>
                </a:rPr>
                <a:t>:</a:t>
              </a:r>
              <a:endParaRPr lang="mt-MT" sz="1100" dirty="0">
                <a:solidFill>
                  <a:srgbClr val="5A5A5A"/>
                </a:solidFill>
                <a:latin typeface="+mn-lt"/>
              </a:endParaRPr>
            </a:p>
            <a:p>
              <a:pPr algn="l"/>
              <a:r>
                <a:rPr lang="mt-MT" sz="1100" dirty="0">
                  <a:solidFill>
                    <a:srgbClr val="5A5A5A"/>
                  </a:solidFill>
                  <a:latin typeface="+mn-lt"/>
                </a:rPr>
                <a:t>Beta (12M)</a:t>
              </a:r>
              <a:r>
                <a:rPr lang="en-GB" sz="1100" dirty="0">
                  <a:solidFill>
                    <a:srgbClr val="5A5A5A"/>
                  </a:solidFill>
                  <a:latin typeface="+mn-lt"/>
                </a:rPr>
                <a:t>:</a:t>
              </a:r>
            </a:p>
            <a:p>
              <a:pPr algn="l"/>
              <a:r>
                <a:rPr lang="mt-MT" sz="1100" dirty="0">
                  <a:solidFill>
                    <a:srgbClr val="5A5A5A"/>
                  </a:solidFill>
                  <a:latin typeface="+mn-lt"/>
                </a:rPr>
                <a:t>Alpha (12M)</a:t>
              </a:r>
              <a:r>
                <a:rPr lang="en-GB" sz="1100" dirty="0">
                  <a:solidFill>
                    <a:srgbClr val="5A5A5A"/>
                  </a:solidFill>
                  <a:latin typeface="+mn-lt"/>
                </a:rPr>
                <a:t>:</a:t>
              </a:r>
              <a:endParaRPr lang="mt-MT" sz="1100" dirty="0">
                <a:solidFill>
                  <a:srgbClr val="5A5A5A"/>
                </a:solidFill>
                <a:latin typeface="+mn-lt"/>
              </a:endParaRPr>
            </a:p>
            <a:p>
              <a:pPr algn="l"/>
              <a:r>
                <a:rPr lang="en-GB" sz="1100" dirty="0">
                  <a:solidFill>
                    <a:srgbClr val="5A5A5A"/>
                  </a:solidFill>
                </a:rPr>
                <a:t>Sharpe Ratio</a:t>
              </a:r>
              <a:r>
                <a:rPr lang="mt-MT" sz="1100" dirty="0">
                  <a:solidFill>
                    <a:srgbClr val="5A5A5A"/>
                  </a:solidFill>
                </a:rPr>
                <a:t> (12M)</a:t>
              </a:r>
              <a:r>
                <a:rPr lang="en-GB" sz="1100" dirty="0">
                  <a:solidFill>
                    <a:srgbClr val="5A5A5A"/>
                  </a:solidFill>
                </a:rPr>
                <a:t>:</a:t>
              </a:r>
              <a:endParaRPr lang="en-GB" sz="1100" dirty="0">
                <a:solidFill>
                  <a:srgbClr val="5A5A5A"/>
                </a:solidFill>
                <a:latin typeface="+mn-lt"/>
              </a:endParaRPr>
            </a:p>
          </p:txBody>
        </p:sp>
        <p:sp>
          <p:nvSpPr>
            <p:cNvPr id="19" name="Title 1"/>
            <p:cNvSpPr txBox="1">
              <a:spLocks/>
            </p:cNvSpPr>
            <p:nvPr/>
          </p:nvSpPr>
          <p:spPr>
            <a:xfrm>
              <a:off x="375327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6.71%</a:t>
              </a:r>
              <a:endParaRPr lang="en-GB" sz="1100" dirty="0">
                <a:solidFill>
                  <a:srgbClr val="5A5A5A"/>
                </a:solidFill>
                <a:latin typeface="+mn-lt"/>
              </a:endParaRPr>
            </a:p>
            <a:p>
              <a:pPr algn="l"/>
              <a:r>
                <a:rPr lang="en-GB" sz="1100" dirty="0">
                  <a:solidFill>
                    <a:srgbClr val="5A5A5A"/>
                  </a:solidFill>
                  <a:latin typeface="+mn-lt"/>
                </a:rPr>
                <a:t> -0.13</a:t>
              </a:r>
            </a:p>
            <a:p>
              <a:pPr algn="l"/>
              <a:r>
                <a:rPr lang="en-US" sz="1100" dirty="0">
                  <a:solidFill>
                    <a:srgbClr val="5A5A5A"/>
                  </a:solidFill>
                  <a:latin typeface="+mn-lt"/>
                </a:rPr>
                <a:t> </a:t>
              </a:r>
              <a:r>
                <a:rPr lang="en-GB" sz="1100" dirty="0">
                  <a:solidFill>
                    <a:srgbClr val="5A5A5A"/>
                  </a:solidFill>
                  <a:latin typeface="+mn-lt"/>
                </a:rPr>
                <a:t>-1.44</a:t>
              </a:r>
            </a:p>
            <a:p>
              <a:pPr algn="l"/>
              <a:r>
                <a:rPr lang="en-US" sz="1100" dirty="0">
                  <a:solidFill>
                    <a:srgbClr val="5A5A5A"/>
                  </a:solidFill>
                  <a:latin typeface="+mn-lt"/>
                </a:rPr>
                <a:t> -0.33	</a:t>
              </a:r>
              <a:endParaRPr lang="en-GB" sz="1100" dirty="0">
                <a:solidFill>
                  <a:srgbClr val="5A5A5A"/>
                </a:solidFill>
                <a:latin typeface="+mn-lt"/>
              </a:endParaRPr>
            </a:p>
          </p:txBody>
        </p:sp>
      </p:grpSp>
      <p:grpSp>
        <p:nvGrpSpPr>
          <p:cNvPr id="2" name="Group 1"/>
          <p:cNvGrpSpPr/>
          <p:nvPr/>
        </p:nvGrpSpPr>
        <p:grpSpPr>
          <a:xfrm>
            <a:off x="4725144" y="304801"/>
            <a:ext cx="1935480" cy="1143000"/>
            <a:chOff x="4869160" y="304801"/>
            <a:chExt cx="1935480" cy="1143000"/>
          </a:xfrm>
        </p:grpSpPr>
        <p:sp>
          <p:nvSpPr>
            <p:cNvPr id="26" name="Title 1"/>
            <p:cNvSpPr txBox="1">
              <a:spLocks/>
            </p:cNvSpPr>
            <p:nvPr/>
          </p:nvSpPr>
          <p:spPr>
            <a:xfrm>
              <a:off x="4869160" y="304801"/>
              <a:ext cx="193548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en-GB" sz="1100" dirty="0" err="1">
                  <a:solidFill>
                    <a:srgbClr val="5A5A5A"/>
                  </a:solidFill>
                  <a:latin typeface="+mn-lt"/>
                </a:rPr>
                <a:t>Sortino</a:t>
              </a:r>
              <a:r>
                <a:rPr lang="en-GB" sz="1100" dirty="0">
                  <a:solidFill>
                    <a:srgbClr val="5A5A5A"/>
                  </a:solidFill>
                  <a:latin typeface="+mn-lt"/>
                </a:rPr>
                <a:t> Ratio</a:t>
              </a:r>
              <a:r>
                <a:rPr lang="mt-MT" sz="1100" dirty="0">
                  <a:solidFill>
                    <a:srgbClr val="5A5A5A"/>
                  </a:solidFill>
                  <a:latin typeface="+mn-lt"/>
                </a:rPr>
                <a:t> (12M)</a:t>
              </a:r>
              <a:r>
                <a:rPr lang="en-GB" sz="1100" dirty="0">
                  <a:solidFill>
                    <a:srgbClr val="5A5A5A"/>
                  </a:solidFill>
                  <a:latin typeface="+mn-lt"/>
                </a:rPr>
                <a:t>:</a:t>
              </a:r>
            </a:p>
            <a:p>
              <a:pPr algn="l"/>
              <a:r>
                <a:rPr lang="mt-MT" sz="1100" dirty="0">
                  <a:solidFill>
                    <a:srgbClr val="5A5A5A"/>
                  </a:solidFill>
                  <a:latin typeface="+mn-lt"/>
                </a:rPr>
                <a:t>Treynor Ratio (12M)</a:t>
              </a:r>
              <a:r>
                <a:rPr lang="en-GB" sz="1100" dirty="0">
                  <a:solidFill>
                    <a:srgbClr val="5A5A5A"/>
                  </a:solidFill>
                  <a:latin typeface="+mn-lt"/>
                </a:rPr>
                <a:t>: </a:t>
              </a:r>
              <a:r>
                <a:rPr lang="mt-MT" sz="1100" dirty="0">
                  <a:solidFill>
                    <a:srgbClr val="5A5A5A"/>
                  </a:solidFill>
                  <a:latin typeface="+mn-lt"/>
                </a:rPr>
                <a:t>Correlation (12M)</a:t>
              </a:r>
              <a:r>
                <a:rPr lang="en-GB" sz="1100" dirty="0">
                  <a:solidFill>
                    <a:srgbClr val="5A5A5A"/>
                  </a:solidFill>
                  <a:latin typeface="+mn-lt"/>
                </a:rPr>
                <a:t>:</a:t>
              </a:r>
            </a:p>
            <a:p>
              <a:pPr algn="l"/>
              <a:r>
                <a:rPr lang="en-GB" sz="1100" dirty="0">
                  <a:solidFill>
                    <a:srgbClr val="5A5A5A"/>
                  </a:solidFill>
                </a:rPr>
                <a:t>Downside Risk:</a:t>
              </a:r>
              <a:endParaRPr lang="en-GB" sz="1100" dirty="0">
                <a:solidFill>
                  <a:srgbClr val="5A5A5A"/>
                </a:solidFill>
                <a:latin typeface="+mn-lt"/>
              </a:endParaRPr>
            </a:p>
          </p:txBody>
        </p:sp>
        <p:sp>
          <p:nvSpPr>
            <p:cNvPr id="21" name="Title 1"/>
            <p:cNvSpPr txBox="1">
              <a:spLocks/>
            </p:cNvSpPr>
            <p:nvPr/>
          </p:nvSpPr>
          <p:spPr>
            <a:xfrm>
              <a:off x="6138394"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GB" sz="1100" dirty="0">
                  <a:solidFill>
                    <a:srgbClr val="5A5A5A"/>
                  </a:solidFill>
                  <a:latin typeface="+mn-lt"/>
                </a:rPr>
                <a:t>   -0.55</a:t>
              </a:r>
            </a:p>
            <a:p>
              <a:pPr algn="l"/>
              <a:r>
                <a:rPr lang="en-GB" sz="1100" dirty="0">
                  <a:solidFill>
                    <a:srgbClr val="5A5A5A"/>
                  </a:solidFill>
                  <a:latin typeface="+mn-lt"/>
                </a:rPr>
                <a:t>   0.17</a:t>
              </a:r>
              <a:endParaRPr lang="en-US" sz="1100" dirty="0">
                <a:solidFill>
                  <a:srgbClr val="5A5A5A"/>
                </a:solidFill>
                <a:latin typeface="+mn-lt"/>
              </a:endParaRPr>
            </a:p>
            <a:p>
              <a:pPr algn="l"/>
              <a:r>
                <a:rPr lang="en-GB" sz="1100" dirty="0">
                  <a:solidFill>
                    <a:srgbClr val="5A5A5A"/>
                  </a:solidFill>
                  <a:latin typeface="+mn-lt"/>
                </a:rPr>
                <a:t>   -0.25</a:t>
              </a:r>
            </a:p>
            <a:p>
              <a:pPr algn="l"/>
              <a:r>
                <a:rPr lang="en-US" sz="1100" dirty="0">
                  <a:solidFill>
                    <a:srgbClr val="5A5A5A"/>
                  </a:solidFill>
                  <a:latin typeface="+mn-lt"/>
                </a:rPr>
                <a:t>   4.06%</a:t>
              </a:r>
              <a:endParaRPr lang="en-GB" sz="1100" dirty="0">
                <a:solidFill>
                  <a:srgbClr val="5A5A5A"/>
                </a:solidFill>
                <a:latin typeface="+mn-lt"/>
              </a:endParaRPr>
            </a:p>
          </p:txBody>
        </p:sp>
      </p:grpSp>
      <p:sp>
        <p:nvSpPr>
          <p:cNvPr id="28" name="Title 1"/>
          <p:cNvSpPr txBox="1">
            <a:spLocks/>
          </p:cNvSpPr>
          <p:nvPr/>
        </p:nvSpPr>
        <p:spPr>
          <a:xfrm>
            <a:off x="327992" y="1607818"/>
            <a:ext cx="6269360" cy="334697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is mainly invested in two types of assets, government bonds which sums up roughly 75% of the overall AUM and future derivatives, mostly in </a:t>
            </a:r>
            <a:r>
              <a:rPr lang="en-GB" sz="1200" dirty="0" err="1">
                <a:solidFill>
                  <a:srgbClr val="5A5A5A"/>
                </a:solidFill>
                <a:ea typeface="+mn-ea"/>
                <a:cs typeface="+mn-cs"/>
              </a:rPr>
              <a:t>Eurostoxx</a:t>
            </a:r>
            <a:r>
              <a:rPr lang="en-GB" sz="1200" dirty="0">
                <a:solidFill>
                  <a:srgbClr val="5A5A5A"/>
                </a:solidFill>
                <a:ea typeface="+mn-ea"/>
                <a:cs typeface="+mn-cs"/>
              </a:rPr>
              <a:t> 50, with a 21.2% weight in the portfolio. The fund has a small participation in Google through a bond whose maturity is in 2026. The largest positions held as of 31</a:t>
            </a:r>
            <a:r>
              <a:rPr lang="en-GB" sz="1200" baseline="30000" dirty="0">
                <a:solidFill>
                  <a:srgbClr val="5A5A5A"/>
                </a:solidFill>
                <a:ea typeface="+mn-ea"/>
                <a:cs typeface="+mn-cs"/>
              </a:rPr>
              <a:t>st</a:t>
            </a:r>
            <a:r>
              <a:rPr lang="en-GB" sz="1200" dirty="0">
                <a:solidFill>
                  <a:srgbClr val="5A5A5A"/>
                </a:solidFill>
                <a:ea typeface="+mn-ea"/>
                <a:cs typeface="+mn-cs"/>
              </a:rPr>
              <a:t> October are French Republic bond with a 30% weight and Italy Government bond with a 29.5%. The fund is short skewed in European equity markets.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rPr>
              <a:t>We remind our clients that the fund follows its investment strategy by seeking to provide absolute returns through capital growth over the long term using value investing strategy where stocks selected trade for less than intrinsic values. The fund may use derivatives and fixed income instruments for this purpose. The fund </a:t>
            </a:r>
            <a:r>
              <a:rPr lang="en-GB" sz="1200" dirty="0">
                <a:solidFill>
                  <a:srgbClr val="5A5A5A"/>
                </a:solidFill>
              </a:rPr>
              <a:t>FCS Quantum Fund performance decreased by -1.54% in October with an annualised volatility of 6.71%.</a:t>
            </a:r>
          </a:p>
          <a:p>
            <a:pPr algn="just"/>
            <a:endParaRPr lang="en-GB" sz="1200" dirty="0">
              <a:solidFill>
                <a:srgbClr val="5A5A5A"/>
              </a:solidFill>
            </a:endParaRP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79937" y="5138007"/>
            <a:ext cx="8104281" cy="3021740"/>
            <a:chOff x="312562" y="5394127"/>
            <a:chExt cx="8104281" cy="3021740"/>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57536" y="5667210"/>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pPr algn="l"/>
              <a:r>
                <a:rPr lang="en-GB" sz="1100" dirty="0" err="1">
                  <a:solidFill>
                    <a:srgbClr val="5A5A5A"/>
                  </a:solidFill>
                </a:rPr>
                <a:t>Societe</a:t>
              </a:r>
              <a:r>
                <a:rPr lang="en-GB" sz="1100" dirty="0">
                  <a:solidFill>
                    <a:srgbClr val="5A5A5A"/>
                  </a:solidFill>
                </a:rPr>
                <a:t> </a:t>
              </a:r>
              <a:r>
                <a:rPr lang="en-GB" sz="1100" dirty="0" err="1">
                  <a:solidFill>
                    <a:srgbClr val="5A5A5A"/>
                  </a:solidFill>
                </a:rPr>
                <a:t>Generale</a:t>
              </a:r>
              <a:r>
                <a:rPr lang="en-GB" sz="1100" dirty="0">
                  <a:solidFill>
                    <a:srgbClr val="5A5A5A"/>
                  </a:solidFill>
                </a:rPr>
                <a:t> SA</a:t>
              </a:r>
            </a:p>
            <a:p>
              <a:r>
                <a:rPr lang="en-US" sz="1100" dirty="0">
                  <a:solidFill>
                    <a:srgbClr val="5A5A5A"/>
                  </a:solidFill>
                  <a:latin typeface="Times New Roman" panose="02020603050405020304" pitchFamily="18" charset="0"/>
                </a:rPr>
                <a:t>FCSQUTA ID Equity</a:t>
              </a:r>
              <a:endParaRPr lang="en-GB" sz="1100" dirty="0">
                <a:solidFill>
                  <a:srgbClr val="5A5A5A"/>
                </a:solidFill>
                <a:latin typeface="Times New Roman" panose="02020603050405020304" pitchFamily="18" charset="0"/>
              </a:endParaRPr>
            </a:p>
            <a:p>
              <a:r>
                <a:rPr lang="en-GB" sz="1100">
                  <a:solidFill>
                    <a:srgbClr val="5A5A5A"/>
                  </a:solidFill>
                </a:rPr>
                <a:t>1.5</a:t>
              </a:r>
              <a:r>
                <a:rPr lang="en-GB" sz="1100" dirty="0">
                  <a:solidFill>
                    <a:srgbClr val="5A5A5A"/>
                  </a:solidFill>
                </a:rPr>
                <a:t>%</a:t>
              </a:r>
            </a:p>
            <a:p>
              <a:pPr algn="l"/>
              <a:endParaRPr lang="en-GB" sz="1100" dirty="0">
                <a:solidFill>
                  <a:srgbClr val="5A5A5A"/>
                </a:solidFill>
              </a:endParaRPr>
            </a:p>
            <a:p>
              <a:pPr algn="l"/>
              <a:r>
                <a:rPr lang="en-GB" sz="1100" dirty="0">
                  <a:solidFill>
                    <a:srgbClr val="5A5A5A"/>
                  </a:solidFill>
                </a:rPr>
                <a:t>10% of net new </a:t>
              </a:r>
            </a:p>
            <a:p>
              <a:pPr algn="l"/>
              <a:endParaRPr lang="en-GB" sz="1100" dirty="0">
                <a:solidFill>
                  <a:srgbClr val="5A5A5A"/>
                </a:solidFill>
              </a:endParaRPr>
            </a:p>
            <a:p>
              <a:pPr algn="l"/>
              <a:endParaRPr lang="en-GB" sz="1100" dirty="0">
                <a:solidFill>
                  <a:srgbClr val="5A5A5A"/>
                </a:solidFill>
              </a:endParaRPr>
            </a:p>
            <a:p>
              <a:pPr algn="l"/>
              <a:r>
                <a:rPr lang="en-GB" sz="1100" dirty="0">
                  <a:solidFill>
                    <a:srgbClr val="5A5A5A"/>
                  </a:solidFill>
                </a:rPr>
                <a:t>0.03%</a:t>
              </a:r>
            </a:p>
            <a:p>
              <a:pPr algn="l"/>
              <a:r>
                <a:rPr lang="en-GB" sz="1100" dirty="0">
                  <a:solidFill>
                    <a:srgbClr val="5A5A5A"/>
                  </a:solidFill>
                </a:rPr>
                <a:t>1 participation </a:t>
              </a:r>
            </a:p>
            <a:p>
              <a:pPr algn="l"/>
              <a:r>
                <a:rPr lang="en-GB" sz="1100" dirty="0">
                  <a:solidFill>
                    <a:srgbClr val="5A5A5A"/>
                  </a:solidFill>
                </a:rPr>
                <a:t>Daily</a:t>
              </a:r>
            </a:p>
            <a:p>
              <a:pPr algn="l"/>
              <a:r>
                <a:rPr lang="en-GB" sz="1100" dirty="0">
                  <a:solidFill>
                    <a:srgbClr val="5A5A5A"/>
                  </a:solidFill>
                </a:rPr>
                <a:t>Daily</a:t>
              </a: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E62586-06D8-4BCB-814E-67DFE6229F9F}">
  <ds:schemaRefs>
    <ds:schemaRef ds:uri="http://purl.org/dc/dcmitype/"/>
    <ds:schemaRef ds:uri="http://purl.org/dc/terms/"/>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359ABB-569A-4752-8EBD-57F2455AD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22413</TotalTime>
  <Words>1129</Words>
  <Application>Microsoft Office PowerPoint</Application>
  <PresentationFormat>A4 Paper (210x297 mm)</PresentationFormat>
  <Paragraphs>91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756</cp:revision>
  <cp:lastPrinted>2012-10-11T09:00:37Z</cp:lastPrinted>
  <dcterms:created xsi:type="dcterms:W3CDTF">2012-08-21T10:20:12Z</dcterms:created>
  <dcterms:modified xsi:type="dcterms:W3CDTF">2019-11-15T09:57:35Z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