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89" d="100"/>
          <a:sy n="89" d="100"/>
        </p:scale>
        <p:origin x="1386" y="-1806"/>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15/11/2019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Fund Services SICAV</a:t>
            </a:r>
          </a:p>
          <a:p>
            <a:pPr algn="l">
              <a:lnSpc>
                <a:spcPct val="114000"/>
              </a:lnSpc>
            </a:pPr>
            <a:r>
              <a:rPr lang="en-GB" sz="1600" b="1" dirty="0">
                <a:solidFill>
                  <a:schemeClr val="tx2"/>
                </a:solidFill>
              </a:rPr>
              <a:t>Flex Able Growth Plus Fund (</a:t>
            </a:r>
            <a:r>
              <a:rPr lang="en-GB" sz="1200" b="1" dirty="0">
                <a:solidFill>
                  <a:schemeClr val="tx2"/>
                </a:solidFill>
              </a:rPr>
              <a:t>ISIN:LU0979703195)</a:t>
            </a:r>
          </a:p>
          <a:p>
            <a:pPr algn="l">
              <a:lnSpc>
                <a:spcPct val="114000"/>
              </a:lnSpc>
            </a:pPr>
            <a:endParaRPr lang="en-GB" sz="1200" b="1" dirty="0">
              <a:solidFill>
                <a:schemeClr val="tx2"/>
              </a:solidFill>
            </a:endParaRP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4ED14E79-C1D4-4B9F-805D-857922F4B618}"/>
              </a:ext>
            </a:extLst>
          </p:cNvPr>
          <p:cNvPicPr>
            <a:picLocks noChangeAspect="1"/>
          </p:cNvPicPr>
          <p:nvPr/>
        </p:nvPicPr>
        <p:blipFill>
          <a:blip r:embed="rId3"/>
          <a:stretch>
            <a:fillRect/>
          </a:stretch>
        </p:blipFill>
        <p:spPr>
          <a:xfrm>
            <a:off x="358338" y="6616972"/>
            <a:ext cx="5429250" cy="2324100"/>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41784" y="1225027"/>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err="1">
                <a:solidFill>
                  <a:srgbClr val="5A5A5A"/>
                </a:solidFill>
                <a:latin typeface="Garamond" pitchFamily="18" charset="0"/>
              </a:rPr>
              <a:t>Solventis</a:t>
            </a:r>
            <a:r>
              <a:rPr lang="en-US" sz="900" dirty="0">
                <a:solidFill>
                  <a:srgbClr val="5A5A5A"/>
                </a:solidFill>
                <a:latin typeface="Garamond" pitchFamily="18" charset="0"/>
              </a:rPr>
              <a:t>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-16.38%              4.11%</a:t>
              </a:r>
              <a:r>
                <a:rPr lang="en-GB" sz="1100" dirty="0">
                  <a:solidFill>
                    <a:srgbClr val="5A5A5A"/>
                  </a:solidFill>
                  <a:latin typeface="+mn-lt"/>
                </a:rPr>
                <a:t>  </a:t>
              </a:r>
            </a:p>
            <a:p>
              <a:pPr algn="l"/>
              <a:r>
                <a:rPr lang="en-GB" sz="1100" dirty="0">
                  <a:solidFill>
                    <a:srgbClr val="5A5A5A"/>
                  </a:solidFill>
                  <a:latin typeface="+mn-lt"/>
                </a:rPr>
                <a:t>-19.38% </a:t>
              </a:r>
            </a:p>
            <a:p>
              <a:pPr algn="l"/>
              <a:r>
                <a:rPr lang="en-US" sz="1100" dirty="0">
                  <a:solidFill>
                    <a:srgbClr val="5A5A5A"/>
                  </a:solidFill>
                  <a:latin typeface="+mn-lt"/>
                </a:rPr>
                <a:t>59.15%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grpSp>
        <p:nvGrpSpPr>
          <p:cNvPr id="3" name="Group 2"/>
          <p:cNvGrpSpPr/>
          <p:nvPr/>
        </p:nvGrpSpPr>
        <p:grpSpPr>
          <a:xfrm>
            <a:off x="2488332" y="304801"/>
            <a:ext cx="2133600" cy="1143000"/>
            <a:chOff x="2513791" y="304801"/>
            <a:chExt cx="2133600" cy="1143000"/>
          </a:xfrm>
        </p:grpSpPr>
        <p:sp>
          <p:nvSpPr>
            <p:cNvPr id="25" name="Title 1"/>
            <p:cNvSpPr txBox="1">
              <a:spLocks/>
            </p:cNvSpPr>
            <p:nvPr/>
          </p:nvSpPr>
          <p:spPr>
            <a:xfrm>
              <a:off x="2513791" y="304801"/>
              <a:ext cx="2133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mt-MT" sz="1100" dirty="0">
                  <a:solidFill>
                    <a:srgbClr val="5A5A5A"/>
                  </a:solidFill>
                  <a:latin typeface="+mn-lt"/>
                </a:rPr>
                <a:t>Volatility (12M)</a:t>
              </a:r>
              <a:r>
                <a:rPr lang="en-GB" sz="1100" dirty="0">
                  <a:solidFill>
                    <a:srgbClr val="5A5A5A"/>
                  </a:solidFill>
                  <a:latin typeface="+mn-lt"/>
                </a:rPr>
                <a:t>:</a:t>
              </a:r>
              <a:endParaRPr lang="mt-MT" sz="1100" dirty="0">
                <a:solidFill>
                  <a:srgbClr val="5A5A5A"/>
                </a:solidFill>
                <a:latin typeface="+mn-lt"/>
              </a:endParaRPr>
            </a:p>
            <a:p>
              <a:pPr algn="l"/>
              <a:r>
                <a:rPr lang="mt-MT" sz="1100" dirty="0">
                  <a:solidFill>
                    <a:srgbClr val="5A5A5A"/>
                  </a:solidFill>
                  <a:latin typeface="+mn-lt"/>
                </a:rPr>
                <a:t>Beta (12M)</a:t>
              </a:r>
              <a:r>
                <a:rPr lang="en-GB" sz="1100" dirty="0">
                  <a:solidFill>
                    <a:srgbClr val="5A5A5A"/>
                  </a:solidFill>
                  <a:latin typeface="+mn-lt"/>
                </a:rPr>
                <a:t>:</a:t>
              </a:r>
            </a:p>
            <a:p>
              <a:pPr algn="l"/>
              <a:r>
                <a:rPr lang="mt-MT" sz="1100" dirty="0">
                  <a:solidFill>
                    <a:srgbClr val="5A5A5A"/>
                  </a:solidFill>
                  <a:latin typeface="+mn-lt"/>
                </a:rPr>
                <a:t>Alpha (12M)</a:t>
              </a:r>
              <a:r>
                <a:rPr lang="en-GB" sz="1100" dirty="0">
                  <a:solidFill>
                    <a:srgbClr val="5A5A5A"/>
                  </a:solidFill>
                  <a:latin typeface="+mn-lt"/>
                </a:rPr>
                <a:t>:</a:t>
              </a:r>
              <a:endParaRPr lang="mt-MT" sz="1100" dirty="0">
                <a:solidFill>
                  <a:srgbClr val="5A5A5A"/>
                </a:solidFill>
                <a:latin typeface="+mn-lt"/>
              </a:endParaRPr>
            </a:p>
            <a:p>
              <a:pPr algn="l"/>
              <a:r>
                <a:rPr lang="en-GB" sz="1100" dirty="0">
                  <a:solidFill>
                    <a:srgbClr val="5A5A5A"/>
                  </a:solidFill>
                </a:rPr>
                <a:t>Sharpe Ratio</a:t>
              </a:r>
              <a:r>
                <a:rPr lang="mt-MT" sz="1100" dirty="0">
                  <a:solidFill>
                    <a:srgbClr val="5A5A5A"/>
                  </a:solidFill>
                </a:rPr>
                <a:t> (12M)</a:t>
              </a:r>
              <a:r>
                <a:rPr lang="en-GB" sz="1100" dirty="0">
                  <a:solidFill>
                    <a:srgbClr val="5A5A5A"/>
                  </a:solidFill>
                </a:rPr>
                <a:t>:</a:t>
              </a:r>
              <a:endParaRPr lang="en-GB" sz="1100" dirty="0">
                <a:solidFill>
                  <a:srgbClr val="5A5A5A"/>
                </a:solidFill>
                <a:latin typeface="+mn-lt"/>
              </a:endParaRPr>
            </a:p>
          </p:txBody>
        </p:sp>
        <p:sp>
          <p:nvSpPr>
            <p:cNvPr id="19" name="Title 1"/>
            <p:cNvSpPr txBox="1">
              <a:spLocks/>
            </p:cNvSpPr>
            <p:nvPr/>
          </p:nvSpPr>
          <p:spPr>
            <a:xfrm>
              <a:off x="375327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20.96%</a:t>
              </a:r>
              <a:endParaRPr lang="en-GB" sz="1100" dirty="0">
                <a:solidFill>
                  <a:srgbClr val="5A5A5A"/>
                </a:solidFill>
                <a:latin typeface="+mn-lt"/>
              </a:endParaRPr>
            </a:p>
            <a:p>
              <a:pPr algn="l"/>
              <a:r>
                <a:rPr lang="en-GB" sz="1100" dirty="0">
                  <a:solidFill>
                    <a:srgbClr val="5A5A5A"/>
                  </a:solidFill>
                  <a:latin typeface="+mn-lt"/>
                </a:rPr>
                <a:t> -0.51</a:t>
              </a:r>
            </a:p>
            <a:p>
              <a:pPr algn="l"/>
              <a:r>
                <a:rPr lang="en-US" sz="1100" dirty="0">
                  <a:solidFill>
                    <a:srgbClr val="5A5A5A"/>
                  </a:solidFill>
                  <a:latin typeface="+mn-lt"/>
                </a:rPr>
                <a:t> </a:t>
              </a:r>
              <a:r>
                <a:rPr lang="en-GB" sz="1100" dirty="0">
                  <a:solidFill>
                    <a:srgbClr val="5A5A5A"/>
                  </a:solidFill>
                  <a:latin typeface="+mn-lt"/>
                </a:rPr>
                <a:t>-18.13</a:t>
              </a:r>
            </a:p>
            <a:p>
              <a:pPr algn="l"/>
              <a:r>
                <a:rPr lang="en-US" sz="1100" dirty="0">
                  <a:solidFill>
                    <a:srgbClr val="5A5A5A"/>
                  </a:solidFill>
                  <a:latin typeface="+mn-lt"/>
                </a:rPr>
                <a:t> -1.13	</a:t>
              </a:r>
              <a:endParaRPr lang="en-GB" sz="1100" dirty="0">
                <a:solidFill>
                  <a:srgbClr val="5A5A5A"/>
                </a:solidFill>
                <a:latin typeface="+mn-lt"/>
              </a:endParaRPr>
            </a:p>
          </p:txBody>
        </p:sp>
      </p:grpSp>
      <p:grpSp>
        <p:nvGrpSpPr>
          <p:cNvPr id="2" name="Group 1"/>
          <p:cNvGrpSpPr/>
          <p:nvPr/>
        </p:nvGrpSpPr>
        <p:grpSpPr>
          <a:xfrm>
            <a:off x="4725144" y="304801"/>
            <a:ext cx="1935480" cy="1143000"/>
            <a:chOff x="4869160" y="304801"/>
            <a:chExt cx="1935480" cy="1143000"/>
          </a:xfrm>
        </p:grpSpPr>
        <p:sp>
          <p:nvSpPr>
            <p:cNvPr id="26" name="Title 1"/>
            <p:cNvSpPr txBox="1">
              <a:spLocks/>
            </p:cNvSpPr>
            <p:nvPr/>
          </p:nvSpPr>
          <p:spPr>
            <a:xfrm>
              <a:off x="4869160" y="304801"/>
              <a:ext cx="193548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en-GB" sz="1100" dirty="0" err="1">
                  <a:solidFill>
                    <a:srgbClr val="5A5A5A"/>
                  </a:solidFill>
                  <a:latin typeface="+mn-lt"/>
                </a:rPr>
                <a:t>Sortino</a:t>
              </a:r>
              <a:r>
                <a:rPr lang="en-GB" sz="1100" dirty="0">
                  <a:solidFill>
                    <a:srgbClr val="5A5A5A"/>
                  </a:solidFill>
                  <a:latin typeface="+mn-lt"/>
                </a:rPr>
                <a:t> Ratio</a:t>
              </a:r>
              <a:r>
                <a:rPr lang="mt-MT" sz="1100" dirty="0">
                  <a:solidFill>
                    <a:srgbClr val="5A5A5A"/>
                  </a:solidFill>
                  <a:latin typeface="+mn-lt"/>
                </a:rPr>
                <a:t> (12M)</a:t>
              </a:r>
              <a:r>
                <a:rPr lang="en-GB" sz="1100" dirty="0">
                  <a:solidFill>
                    <a:srgbClr val="5A5A5A"/>
                  </a:solidFill>
                  <a:latin typeface="+mn-lt"/>
                </a:rPr>
                <a:t>:</a:t>
              </a:r>
            </a:p>
            <a:p>
              <a:pPr algn="l"/>
              <a:r>
                <a:rPr lang="mt-MT" sz="1100" dirty="0">
                  <a:solidFill>
                    <a:srgbClr val="5A5A5A"/>
                  </a:solidFill>
                  <a:latin typeface="+mn-lt"/>
                </a:rPr>
                <a:t>Treynor Ratio (12M)</a:t>
              </a:r>
              <a:r>
                <a:rPr lang="en-GB" sz="1100" dirty="0">
                  <a:solidFill>
                    <a:srgbClr val="5A5A5A"/>
                  </a:solidFill>
                  <a:latin typeface="+mn-lt"/>
                </a:rPr>
                <a:t>: </a:t>
              </a:r>
              <a:r>
                <a:rPr lang="mt-MT" sz="1100" dirty="0">
                  <a:solidFill>
                    <a:srgbClr val="5A5A5A"/>
                  </a:solidFill>
                  <a:latin typeface="+mn-lt"/>
                </a:rPr>
                <a:t>Correlation (12M)</a:t>
              </a:r>
              <a:r>
                <a:rPr lang="en-GB" sz="1100" dirty="0">
                  <a:solidFill>
                    <a:srgbClr val="5A5A5A"/>
                  </a:solidFill>
                  <a:latin typeface="+mn-lt"/>
                </a:rPr>
                <a:t>:</a:t>
              </a:r>
            </a:p>
            <a:p>
              <a:pPr algn="l"/>
              <a:r>
                <a:rPr lang="en-GB" sz="1100" dirty="0">
                  <a:solidFill>
                    <a:srgbClr val="5A5A5A"/>
                  </a:solidFill>
                </a:rPr>
                <a:t>Downside Risk:</a:t>
              </a:r>
              <a:endParaRPr lang="en-GB" sz="1100" dirty="0">
                <a:solidFill>
                  <a:srgbClr val="5A5A5A"/>
                </a:solidFill>
                <a:latin typeface="+mn-lt"/>
              </a:endParaRPr>
            </a:p>
          </p:txBody>
        </p:sp>
        <p:sp>
          <p:nvSpPr>
            <p:cNvPr id="21" name="Title 1"/>
            <p:cNvSpPr txBox="1">
              <a:spLocks/>
            </p:cNvSpPr>
            <p:nvPr/>
          </p:nvSpPr>
          <p:spPr>
            <a:xfrm>
              <a:off x="6138394"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GB" sz="1100" dirty="0">
                  <a:solidFill>
                    <a:srgbClr val="5A5A5A"/>
                  </a:solidFill>
                  <a:latin typeface="+mn-lt"/>
                </a:rPr>
                <a:t>   -1.38</a:t>
              </a:r>
            </a:p>
            <a:p>
              <a:pPr algn="l"/>
              <a:r>
                <a:rPr lang="en-GB" sz="1100" dirty="0">
                  <a:solidFill>
                    <a:srgbClr val="5A5A5A"/>
                  </a:solidFill>
                  <a:latin typeface="+mn-lt"/>
                </a:rPr>
                <a:t>   0.46</a:t>
              </a:r>
              <a:endParaRPr lang="en-US" sz="1100" dirty="0">
                <a:solidFill>
                  <a:srgbClr val="5A5A5A"/>
                </a:solidFill>
                <a:latin typeface="+mn-lt"/>
              </a:endParaRPr>
            </a:p>
            <a:p>
              <a:pPr algn="l"/>
              <a:r>
                <a:rPr lang="en-GB" sz="1100" dirty="0">
                  <a:solidFill>
                    <a:srgbClr val="5A5A5A"/>
                  </a:solidFill>
                  <a:latin typeface="+mn-lt"/>
                </a:rPr>
                <a:t>   -0.16</a:t>
              </a:r>
            </a:p>
            <a:p>
              <a:pPr algn="l"/>
              <a:r>
                <a:rPr lang="en-US" sz="1100" dirty="0">
                  <a:solidFill>
                    <a:srgbClr val="5A5A5A"/>
                  </a:solidFill>
                  <a:latin typeface="+mn-lt"/>
                </a:rPr>
                <a:t>   17.%</a:t>
              </a:r>
              <a:endParaRPr lang="en-GB" sz="1100" dirty="0">
                <a:solidFill>
                  <a:srgbClr val="5A5A5A"/>
                </a:solidFill>
                <a:latin typeface="+mn-lt"/>
              </a:endParaRPr>
            </a:p>
          </p:txBody>
        </p:sp>
      </p:grpSp>
      <p:sp>
        <p:nvSpPr>
          <p:cNvPr id="28" name="Title 1"/>
          <p:cNvSpPr txBox="1">
            <a:spLocks/>
          </p:cNvSpPr>
          <p:nvPr/>
        </p:nvSpPr>
        <p:spPr>
          <a:xfrm>
            <a:off x="327992" y="1607817"/>
            <a:ext cx="6269360" cy="33916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is mainly invested in fixed income with a 60% weight. Most of these investments are related to short term treasury bonds which still offers some interest yield in comparison with European. The fund owns as well some bonds in top tier companies which sums up roughly 15% of the overall AUM. As per equities the exposure is 19.6% and a few well-picked up equities provided good performance to the fund.  </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ea typeface="+mn-ea"/>
                <a:cs typeface="+mn-cs"/>
              </a:rPr>
              <a:t>We remind our clients that the fund follows its investment strategy by seeking to provide absolute returns through capital growth over the long term using value investing strategy where stocks selected trade for less than intrinsic values. The fund may use derivatives and fixed income instruments for this purpose. </a:t>
            </a:r>
            <a:r>
              <a:rPr lang="en-GB" sz="1200" dirty="0">
                <a:solidFill>
                  <a:srgbClr val="5A5A5A"/>
                </a:solidFill>
              </a:rPr>
              <a:t>FCS Flex Able Growth Plus Fund performance increased by 1.57% in October with an annualised volatility of 20.96%.</a:t>
            </a:r>
          </a:p>
          <a:p>
            <a:pPr algn="just"/>
            <a:endParaRPr lang="en-GB" sz="1200" dirty="0">
              <a:solidFill>
                <a:srgbClr val="5A5A5A"/>
              </a:solidFill>
            </a:endParaRP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23744" y="5212606"/>
            <a:ext cx="8104281" cy="3021740"/>
            <a:chOff x="312562" y="5394127"/>
            <a:chExt cx="8104281" cy="3021740"/>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57536" y="5667210"/>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r>
                <a:rPr lang="en-US" sz="1100" dirty="0">
                  <a:solidFill>
                    <a:srgbClr val="5A5A5A"/>
                  </a:solidFill>
                  <a:latin typeface="Times New Roman" panose="02020603050405020304" pitchFamily="18" charset="0"/>
                </a:rPr>
                <a:t>UBS EUROPE SE, LUXEMBOURG</a:t>
              </a:r>
            </a:p>
            <a:p>
              <a:r>
                <a:rPr lang="en-US" sz="1100" dirty="0">
                  <a:solidFill>
                    <a:srgbClr val="5A5A5A"/>
                  </a:solidFill>
                  <a:latin typeface="Times New Roman" panose="02020603050405020304" pitchFamily="18" charset="0"/>
                </a:rPr>
                <a:t>FCSFGPA LX EQUITY</a:t>
              </a:r>
            </a:p>
            <a:p>
              <a:r>
                <a:rPr lang="en-GB" sz="1100" dirty="0">
                  <a:solidFill>
                    <a:srgbClr val="5A5A5A"/>
                  </a:solidFill>
                </a:rPr>
                <a:t>Class A: 0.375%</a:t>
              </a:r>
            </a:p>
            <a:p>
              <a:r>
                <a:rPr lang="en-GB" sz="1100" dirty="0">
                  <a:solidFill>
                    <a:srgbClr val="5A5A5A"/>
                  </a:solidFill>
                </a:rPr>
                <a:t>Class B: 1.00%</a:t>
              </a:r>
            </a:p>
            <a:p>
              <a:pPr algn="l"/>
              <a:r>
                <a:rPr lang="en-GB" sz="1100" dirty="0">
                  <a:solidFill>
                    <a:srgbClr val="5A5A5A"/>
                  </a:solidFill>
                </a:rPr>
                <a:t>N/A</a:t>
              </a:r>
            </a:p>
            <a:p>
              <a:pPr algn="l"/>
              <a:endParaRPr lang="en-GB" sz="1100" dirty="0">
                <a:solidFill>
                  <a:srgbClr val="5A5A5A"/>
                </a:solidFill>
              </a:endParaRPr>
            </a:p>
            <a:p>
              <a:pPr algn="l"/>
              <a:endParaRPr lang="en-GB" sz="1100" dirty="0">
                <a:solidFill>
                  <a:srgbClr val="5A5A5A"/>
                </a:solidFill>
              </a:endParaRPr>
            </a:p>
            <a:p>
              <a:pPr algn="l"/>
              <a:r>
                <a:rPr lang="en-GB" sz="1100" dirty="0">
                  <a:solidFill>
                    <a:srgbClr val="5A5A5A"/>
                  </a:solidFill>
                </a:rPr>
                <a:t>0.05%</a:t>
              </a:r>
            </a:p>
            <a:p>
              <a:pPr algn="l"/>
              <a:r>
                <a:rPr lang="en-GB" sz="1100" dirty="0">
                  <a:solidFill>
                    <a:srgbClr val="5A5A5A"/>
                  </a:solidFill>
                </a:rPr>
                <a:t>1 participation </a:t>
              </a:r>
            </a:p>
            <a:p>
              <a:pPr algn="l"/>
              <a:r>
                <a:rPr lang="en-GB" sz="1100" dirty="0">
                  <a:solidFill>
                    <a:srgbClr val="5A5A5A"/>
                  </a:solidFill>
                </a:rPr>
                <a:t>Daily</a:t>
              </a:r>
            </a:p>
            <a:p>
              <a:pPr algn="l"/>
              <a:r>
                <a:rPr lang="en-GB" sz="1100" dirty="0">
                  <a:solidFill>
                    <a:srgbClr val="5A5A5A"/>
                  </a:solidFill>
                </a:rPr>
                <a:t>Daily</a:t>
              </a: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E62586-06D8-4BCB-814E-67DFE6229F9F}">
  <ds:schemaRefs>
    <ds:schemaRef ds:uri="http://purl.org/dc/elements/1.1/"/>
    <ds:schemaRef ds:uri="http://purl.org/dc/dcmitype/"/>
    <ds:schemaRef ds:uri="http://schemas.microsoft.com/office/2006/metadata/properties"/>
    <ds:schemaRef ds:uri="http://schemas.microsoft.com/office/2006/documentManagement/types"/>
    <ds:schemaRef ds:uri="http://purl.org/dc/terms/"/>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359ABB-569A-4752-8EBD-57F2455AD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22595</TotalTime>
  <Words>1122</Words>
  <Application>Microsoft Office PowerPoint</Application>
  <PresentationFormat>A4 Paper (210x297 mm)</PresentationFormat>
  <Paragraphs>92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761</cp:revision>
  <cp:lastPrinted>2012-10-11T09:00:37Z</cp:lastPrinted>
  <dcterms:created xsi:type="dcterms:W3CDTF">2012-08-21T10:20:12Z</dcterms:created>
  <dcterms:modified xsi:type="dcterms:W3CDTF">2019-11-15T10:02:22Z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