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89" d="100"/>
          <a:sy n="89" d="100"/>
        </p:scale>
        <p:origin x="1386" y="-1806"/>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15/11/2019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Global Fund Services ICAV</a:t>
            </a:r>
          </a:p>
          <a:p>
            <a:pPr algn="l">
              <a:lnSpc>
                <a:spcPct val="114000"/>
              </a:lnSpc>
            </a:pPr>
            <a:r>
              <a:rPr lang="en-GB" sz="1600" b="1" dirty="0">
                <a:solidFill>
                  <a:schemeClr val="tx2"/>
                </a:solidFill>
              </a:rPr>
              <a:t>FCS Altarius Bravo Fund(</a:t>
            </a:r>
            <a:r>
              <a:rPr lang="en-GB" sz="1200" b="1" dirty="0">
                <a:solidFill>
                  <a:schemeClr val="tx2"/>
                </a:solidFill>
              </a:rPr>
              <a:t>ISIN: IE00BJ2JV480)</a:t>
            </a: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43B4483-2094-41E2-9F93-3CFFFD11388D}"/>
              </a:ext>
            </a:extLst>
          </p:cNvPr>
          <p:cNvPicPr>
            <a:picLocks noChangeAspect="1"/>
          </p:cNvPicPr>
          <p:nvPr/>
        </p:nvPicPr>
        <p:blipFill>
          <a:blip r:embed="rId3"/>
          <a:stretch>
            <a:fillRect/>
          </a:stretch>
        </p:blipFill>
        <p:spPr>
          <a:xfrm>
            <a:off x="327992" y="6590925"/>
            <a:ext cx="5743575" cy="2428875"/>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79937" y="1239119"/>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a:solidFill>
                  <a:srgbClr val="5A5A5A"/>
                </a:solidFill>
                <a:latin typeface="Garamond" pitchFamily="18" charset="0"/>
              </a:rPr>
              <a:t>Altarius as of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-5.16%          -5.16%</a:t>
              </a:r>
              <a:r>
                <a:rPr lang="en-GB" sz="1100" dirty="0">
                  <a:solidFill>
                    <a:srgbClr val="5A5A5A"/>
                  </a:solidFill>
                  <a:latin typeface="+mn-lt"/>
                </a:rPr>
                <a:t>  -5.16% </a:t>
              </a:r>
            </a:p>
            <a:p>
              <a:pPr algn="l"/>
              <a:r>
                <a:rPr lang="en-US" sz="1100" dirty="0">
                  <a:solidFill>
                    <a:srgbClr val="5A5A5A"/>
                  </a:solidFill>
                  <a:latin typeface="+mn-lt"/>
                </a:rPr>
                <a:t> 0%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just started its activity two months ago and, for the time being, it will keep up a conservative profile by investing in different government bonds to comply with liquidity regulations. Thus its investments are diversified between short bonds in Germany, France, Netherland, Spain and Austria being Germany the largest exposure with a 28% of the AUM.</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rPr>
              <a:t>We remind our clients that the fund follows its investment strategy by seeking to provide absolute returns through investing mostly in S&amp;P index through derivatives and equities. </a:t>
            </a:r>
            <a:r>
              <a:rPr lang="en-GB" sz="1200" dirty="0">
                <a:solidFill>
                  <a:srgbClr val="5A5A5A"/>
                </a:solidFill>
              </a:rPr>
              <a:t>FCS Altarius Bravo Fund performance decreased by -3.35% in October.</a:t>
            </a: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27992" y="4879945"/>
            <a:ext cx="8104281" cy="3016447"/>
            <a:chOff x="312562" y="5394127"/>
            <a:chExt cx="8104281" cy="3016447"/>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23102" y="5637964"/>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pPr algn="l"/>
              <a:r>
                <a:rPr lang="en-GB" sz="1100" dirty="0" err="1">
                  <a:solidFill>
                    <a:srgbClr val="5A5A5A"/>
                  </a:solidFill>
                </a:rPr>
                <a:t>Societe</a:t>
              </a:r>
              <a:r>
                <a:rPr lang="en-GB" sz="1100" dirty="0">
                  <a:solidFill>
                    <a:srgbClr val="5A5A5A"/>
                  </a:solidFill>
                </a:rPr>
                <a:t> </a:t>
              </a:r>
              <a:r>
                <a:rPr lang="en-GB" sz="1100" dirty="0" err="1">
                  <a:solidFill>
                    <a:srgbClr val="5A5A5A"/>
                  </a:solidFill>
                </a:rPr>
                <a:t>Generale</a:t>
              </a:r>
              <a:r>
                <a:rPr lang="en-GB" sz="1100" dirty="0">
                  <a:solidFill>
                    <a:srgbClr val="5A5A5A"/>
                  </a:solidFill>
                </a:rPr>
                <a:t> SA</a:t>
              </a:r>
            </a:p>
            <a:p>
              <a:r>
                <a:rPr lang="en-US" sz="1100" dirty="0">
                  <a:solidFill>
                    <a:srgbClr val="5A5A5A"/>
                  </a:solidFill>
                  <a:latin typeface="Times New Roman" panose="02020603050405020304" pitchFamily="18" charset="0"/>
                </a:rPr>
                <a:t>ALTBVSA ID Equity</a:t>
              </a:r>
              <a:endParaRPr lang="en-GB" sz="1100" dirty="0">
                <a:solidFill>
                  <a:srgbClr val="5A5A5A"/>
                </a:solidFill>
                <a:latin typeface="Times New Roman" panose="02020603050405020304" pitchFamily="18" charset="0"/>
              </a:endParaRPr>
            </a:p>
            <a:p>
              <a:r>
                <a:rPr lang="en-GB" sz="1100" dirty="0">
                  <a:solidFill>
                    <a:srgbClr val="5A5A5A"/>
                  </a:solidFill>
                </a:rPr>
                <a:t>3.00%</a:t>
              </a:r>
            </a:p>
            <a:p>
              <a:pPr algn="l"/>
              <a:endParaRPr lang="en-GB" sz="1100" dirty="0">
                <a:solidFill>
                  <a:srgbClr val="5A5A5A"/>
                </a:solidFill>
              </a:endParaRPr>
            </a:p>
            <a:p>
              <a:pPr algn="l"/>
              <a:r>
                <a:rPr lang="en-GB" sz="1100" dirty="0">
                  <a:solidFill>
                    <a:srgbClr val="5A5A5A"/>
                  </a:solidFill>
                </a:rPr>
                <a:t>20% per annum</a:t>
              </a:r>
            </a:p>
            <a:p>
              <a:pPr algn="l"/>
              <a:endParaRPr lang="en-GB" sz="1100" dirty="0">
                <a:solidFill>
                  <a:srgbClr val="5A5A5A"/>
                </a:solidFill>
              </a:endParaRPr>
            </a:p>
            <a:p>
              <a:pPr algn="l"/>
              <a:endParaRPr lang="en-GB" sz="1100" dirty="0">
                <a:solidFill>
                  <a:srgbClr val="5A5A5A"/>
                </a:solidFill>
              </a:endParaRPr>
            </a:p>
            <a:p>
              <a:pPr algn="l"/>
              <a:r>
                <a:rPr lang="en-GB" sz="1100" dirty="0">
                  <a:solidFill>
                    <a:srgbClr val="5A5A5A"/>
                  </a:solidFill>
                </a:rPr>
                <a:t>0.03% (&lt;600K), 0.02% (excess 600K)</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Daily</a:t>
              </a: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E62586-06D8-4BCB-814E-67DFE6229F9F}">
  <ds:schemaRefs>
    <ds:schemaRef ds:uri="http://purl.org/dc/dcmitype/"/>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359ABB-569A-4752-8EBD-57F2455AD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22523</TotalTime>
  <Words>1020</Words>
  <Application>Microsoft Office PowerPoint</Application>
  <PresentationFormat>A4 Paper (210x297 mm)</PresentationFormat>
  <Paragraphs>72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759</cp:revision>
  <cp:lastPrinted>2012-10-11T09:00:37Z</cp:lastPrinted>
  <dcterms:created xsi:type="dcterms:W3CDTF">2012-08-21T10:20:12Z</dcterms:created>
  <dcterms:modified xsi:type="dcterms:W3CDTF">2019-11-15T10:07:43Z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