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7"/>
  </p:notesMasterIdLst>
  <p:sldIdLst>
    <p:sldId id="258" r:id="rId5"/>
    <p:sldId id="259" r:id="rId6"/>
  </p:sldIdLst>
  <p:sldSz cx="6858000" cy="9906000" type="A4"/>
  <p:notesSz cx="7104063" cy="10234613"/>
  <p:defaultTextStyle>
    <a:defPPr>
      <a:defRPr lang="en-US"/>
    </a:defPPr>
    <a:lvl1pPr marL="0" algn="l" defTabSz="834605" rtl="0" eaLnBrk="1" latinLnBrk="0" hangingPunct="1">
      <a:defRPr sz="1700" kern="1200">
        <a:solidFill>
          <a:schemeClr val="tx1"/>
        </a:solidFill>
        <a:latin typeface="+mn-lt"/>
        <a:ea typeface="+mn-ea"/>
        <a:cs typeface="+mn-cs"/>
      </a:defRPr>
    </a:lvl1pPr>
    <a:lvl2pPr marL="417303" algn="l" defTabSz="834605" rtl="0" eaLnBrk="1" latinLnBrk="0" hangingPunct="1">
      <a:defRPr sz="1700" kern="1200">
        <a:solidFill>
          <a:schemeClr val="tx1"/>
        </a:solidFill>
        <a:latin typeface="+mn-lt"/>
        <a:ea typeface="+mn-ea"/>
        <a:cs typeface="+mn-cs"/>
      </a:defRPr>
    </a:lvl2pPr>
    <a:lvl3pPr marL="834605" algn="l" defTabSz="834605" rtl="0" eaLnBrk="1" latinLnBrk="0" hangingPunct="1">
      <a:defRPr sz="1700" kern="1200">
        <a:solidFill>
          <a:schemeClr val="tx1"/>
        </a:solidFill>
        <a:latin typeface="+mn-lt"/>
        <a:ea typeface="+mn-ea"/>
        <a:cs typeface="+mn-cs"/>
      </a:defRPr>
    </a:lvl3pPr>
    <a:lvl4pPr marL="1251908" algn="l" defTabSz="834605" rtl="0" eaLnBrk="1" latinLnBrk="0" hangingPunct="1">
      <a:defRPr sz="1700" kern="1200">
        <a:solidFill>
          <a:schemeClr val="tx1"/>
        </a:solidFill>
        <a:latin typeface="+mn-lt"/>
        <a:ea typeface="+mn-ea"/>
        <a:cs typeface="+mn-cs"/>
      </a:defRPr>
    </a:lvl4pPr>
    <a:lvl5pPr marL="1669211" algn="l" defTabSz="834605" rtl="0" eaLnBrk="1" latinLnBrk="0" hangingPunct="1">
      <a:defRPr sz="1700" kern="1200">
        <a:solidFill>
          <a:schemeClr val="tx1"/>
        </a:solidFill>
        <a:latin typeface="+mn-lt"/>
        <a:ea typeface="+mn-ea"/>
        <a:cs typeface="+mn-cs"/>
      </a:defRPr>
    </a:lvl5pPr>
    <a:lvl6pPr marL="2086513" algn="l" defTabSz="834605" rtl="0" eaLnBrk="1" latinLnBrk="0" hangingPunct="1">
      <a:defRPr sz="1700" kern="1200">
        <a:solidFill>
          <a:schemeClr val="tx1"/>
        </a:solidFill>
        <a:latin typeface="+mn-lt"/>
        <a:ea typeface="+mn-ea"/>
        <a:cs typeface="+mn-cs"/>
      </a:defRPr>
    </a:lvl6pPr>
    <a:lvl7pPr marL="2503815" algn="l" defTabSz="834605" rtl="0" eaLnBrk="1" latinLnBrk="0" hangingPunct="1">
      <a:defRPr sz="1700" kern="1200">
        <a:solidFill>
          <a:schemeClr val="tx1"/>
        </a:solidFill>
        <a:latin typeface="+mn-lt"/>
        <a:ea typeface="+mn-ea"/>
        <a:cs typeface="+mn-cs"/>
      </a:defRPr>
    </a:lvl7pPr>
    <a:lvl8pPr marL="2921118" algn="l" defTabSz="834605" rtl="0" eaLnBrk="1" latinLnBrk="0" hangingPunct="1">
      <a:defRPr sz="1700" kern="1200">
        <a:solidFill>
          <a:schemeClr val="tx1"/>
        </a:solidFill>
        <a:latin typeface="+mn-lt"/>
        <a:ea typeface="+mn-ea"/>
        <a:cs typeface="+mn-cs"/>
      </a:defRPr>
    </a:lvl8pPr>
    <a:lvl9pPr marL="3338421" algn="l" defTabSz="834605" rtl="0" eaLnBrk="1" latinLnBrk="0" hangingPunct="1">
      <a:defRPr sz="17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988" userDrawn="1">
          <p15:clr>
            <a:srgbClr val="A4A3A4"/>
          </p15:clr>
        </p15:guide>
        <p15:guide id="2" pos="192">
          <p15:clr>
            <a:srgbClr val="A4A3A4"/>
          </p15:clr>
        </p15:guide>
      </p15:sldGuideLst>
    </p:ext>
    <p:ext uri="{2D200454-40CA-4A62-9FC3-DE9A4176ACB9}">
      <p15:notesGuideLst xmlns:p15="http://schemas.microsoft.com/office/powerpoint/2012/main">
        <p15:guide id="1" orient="horz" pos="3224" userDrawn="1">
          <p15:clr>
            <a:srgbClr val="A4A3A4"/>
          </p15:clr>
        </p15:guide>
        <p15:guide id="2" pos="223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A5A5A"/>
    <a:srgbClr val="002C61"/>
    <a:srgbClr val="4D4D4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6336" autoAdjust="0"/>
    <p:restoredTop sz="86357" autoAdjust="0"/>
  </p:normalViewPr>
  <p:slideViewPr>
    <p:cSldViewPr showGuides="1">
      <p:cViewPr>
        <p:scale>
          <a:sx n="89" d="100"/>
          <a:sy n="89" d="100"/>
        </p:scale>
        <p:origin x="1386" y="-1806"/>
      </p:cViewPr>
      <p:guideLst>
        <p:guide orient="horz" pos="988"/>
        <p:guide pos="192"/>
      </p:guideLst>
    </p:cSldViewPr>
  </p:slideViewPr>
  <p:outlineViewPr>
    <p:cViewPr>
      <p:scale>
        <a:sx n="33" d="100"/>
        <a:sy n="33" d="100"/>
      </p:scale>
      <p:origin x="0" y="0"/>
    </p:cViewPr>
  </p:outlineViewPr>
  <p:notesTextViewPr>
    <p:cViewPr>
      <p:scale>
        <a:sx n="1" d="1"/>
        <a:sy n="1" d="1"/>
      </p:scale>
      <p:origin x="0" y="0"/>
    </p:cViewPr>
  </p:notesTextViewPr>
  <p:notesViewPr>
    <p:cSldViewPr showGuides="1">
      <p:cViewPr varScale="1">
        <p:scale>
          <a:sx n="74" d="100"/>
          <a:sy n="74" d="100"/>
        </p:scale>
        <p:origin x="-2676" y="-90"/>
      </p:cViewPr>
      <p:guideLst>
        <p:guide orient="horz" pos="3224"/>
        <p:guide pos="2238"/>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notesMaster" Target="notesMasters/notes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8427" cy="511731"/>
          </a:xfrm>
          <a:prstGeom prst="rect">
            <a:avLst/>
          </a:prstGeom>
        </p:spPr>
        <p:txBody>
          <a:bodyPr vert="horz" lIns="98143" tIns="49071" rIns="98143" bIns="49071" rtlCol="0"/>
          <a:lstStyle>
            <a:lvl1pPr algn="l">
              <a:defRPr sz="1300"/>
            </a:lvl1pPr>
          </a:lstStyle>
          <a:p>
            <a:endParaRPr lang="en-GB" dirty="0"/>
          </a:p>
        </p:txBody>
      </p:sp>
      <p:sp>
        <p:nvSpPr>
          <p:cNvPr id="3" name="Date Placeholder 2"/>
          <p:cNvSpPr>
            <a:spLocks noGrp="1"/>
          </p:cNvSpPr>
          <p:nvPr>
            <p:ph type="dt" idx="1"/>
          </p:nvPr>
        </p:nvSpPr>
        <p:spPr>
          <a:xfrm>
            <a:off x="4023992" y="0"/>
            <a:ext cx="3078427" cy="511731"/>
          </a:xfrm>
          <a:prstGeom prst="rect">
            <a:avLst/>
          </a:prstGeom>
        </p:spPr>
        <p:txBody>
          <a:bodyPr vert="horz" lIns="98143" tIns="49071" rIns="98143" bIns="49071" rtlCol="0"/>
          <a:lstStyle>
            <a:lvl1pPr algn="r">
              <a:defRPr sz="1300"/>
            </a:lvl1pPr>
          </a:lstStyle>
          <a:p>
            <a:fld id="{49ECA5E7-0F85-4FFE-BCD2-EB3AC027D3F4}" type="datetimeFigureOut">
              <a:rPr lang="en-GB" smtClean="0"/>
              <a:pPr/>
              <a:t>15/11/2019</a:t>
            </a:fld>
            <a:endParaRPr lang="en-GB" dirty="0"/>
          </a:p>
        </p:txBody>
      </p:sp>
      <p:sp>
        <p:nvSpPr>
          <p:cNvPr id="4" name="Slide Image Placeholder 3"/>
          <p:cNvSpPr>
            <a:spLocks noGrp="1" noRot="1" noChangeAspect="1"/>
          </p:cNvSpPr>
          <p:nvPr>
            <p:ph type="sldImg" idx="2"/>
          </p:nvPr>
        </p:nvSpPr>
        <p:spPr>
          <a:xfrm>
            <a:off x="2224088" y="766763"/>
            <a:ext cx="2655887" cy="3838575"/>
          </a:xfrm>
          <a:prstGeom prst="rect">
            <a:avLst/>
          </a:prstGeom>
          <a:noFill/>
          <a:ln w="12700">
            <a:solidFill>
              <a:prstClr val="black"/>
            </a:solidFill>
          </a:ln>
        </p:spPr>
        <p:txBody>
          <a:bodyPr vert="horz" lIns="98143" tIns="49071" rIns="98143" bIns="49071" rtlCol="0" anchor="ctr"/>
          <a:lstStyle/>
          <a:p>
            <a:endParaRPr lang="en-GB" dirty="0"/>
          </a:p>
        </p:txBody>
      </p:sp>
      <p:sp>
        <p:nvSpPr>
          <p:cNvPr id="5" name="Notes Placeholder 4"/>
          <p:cNvSpPr>
            <a:spLocks noGrp="1"/>
          </p:cNvSpPr>
          <p:nvPr>
            <p:ph type="body" sz="quarter" idx="3"/>
          </p:nvPr>
        </p:nvSpPr>
        <p:spPr>
          <a:xfrm>
            <a:off x="710407" y="4861441"/>
            <a:ext cx="5683250" cy="4605576"/>
          </a:xfrm>
          <a:prstGeom prst="rect">
            <a:avLst/>
          </a:prstGeom>
        </p:spPr>
        <p:txBody>
          <a:bodyPr vert="horz" lIns="98143" tIns="49071" rIns="98143" bIns="4907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721106"/>
            <a:ext cx="3078427" cy="511731"/>
          </a:xfrm>
          <a:prstGeom prst="rect">
            <a:avLst/>
          </a:prstGeom>
        </p:spPr>
        <p:txBody>
          <a:bodyPr vert="horz" lIns="98143" tIns="49071" rIns="98143" bIns="49071" rtlCol="0" anchor="b"/>
          <a:lstStyle>
            <a:lvl1pPr algn="l">
              <a:defRPr sz="1300"/>
            </a:lvl1pPr>
          </a:lstStyle>
          <a:p>
            <a:endParaRPr lang="en-GB" dirty="0"/>
          </a:p>
        </p:txBody>
      </p:sp>
      <p:sp>
        <p:nvSpPr>
          <p:cNvPr id="7" name="Slide Number Placeholder 6"/>
          <p:cNvSpPr>
            <a:spLocks noGrp="1"/>
          </p:cNvSpPr>
          <p:nvPr>
            <p:ph type="sldNum" sz="quarter" idx="5"/>
          </p:nvPr>
        </p:nvSpPr>
        <p:spPr>
          <a:xfrm>
            <a:off x="4023992" y="9721106"/>
            <a:ext cx="3078427" cy="511731"/>
          </a:xfrm>
          <a:prstGeom prst="rect">
            <a:avLst/>
          </a:prstGeom>
        </p:spPr>
        <p:txBody>
          <a:bodyPr vert="horz" lIns="98143" tIns="49071" rIns="98143" bIns="49071" rtlCol="0" anchor="b"/>
          <a:lstStyle>
            <a:lvl1pPr algn="r">
              <a:defRPr sz="1300"/>
            </a:lvl1pPr>
          </a:lstStyle>
          <a:p>
            <a:fld id="{90C35FBD-A6F0-4B33-9B4C-942132F1D4F7}" type="slidenum">
              <a:rPr lang="en-GB" smtClean="0"/>
              <a:pPr/>
              <a:t>‹#›</a:t>
            </a:fld>
            <a:endParaRPr lang="en-GB" dirty="0"/>
          </a:p>
        </p:txBody>
      </p:sp>
    </p:spTree>
    <p:extLst>
      <p:ext uri="{BB962C8B-B14F-4D97-AF65-F5344CB8AC3E}">
        <p14:creationId xmlns:p14="http://schemas.microsoft.com/office/powerpoint/2010/main" val="3354483497"/>
      </p:ext>
    </p:extLst>
  </p:cSld>
  <p:clrMap bg1="lt1" tx1="dk1" bg2="lt2" tx2="dk2" accent1="accent1" accent2="accent2" accent3="accent3" accent4="accent4" accent5="accent5" accent6="accent6" hlink="hlink" folHlink="folHlink"/>
  <p:notesStyle>
    <a:lvl1pPr marL="0" algn="l" defTabSz="834605" rtl="0" eaLnBrk="1" latinLnBrk="0" hangingPunct="1">
      <a:defRPr sz="1100" kern="1200">
        <a:solidFill>
          <a:schemeClr val="tx1"/>
        </a:solidFill>
        <a:latin typeface="+mn-lt"/>
        <a:ea typeface="+mn-ea"/>
        <a:cs typeface="+mn-cs"/>
      </a:defRPr>
    </a:lvl1pPr>
    <a:lvl2pPr marL="417303" algn="l" defTabSz="834605" rtl="0" eaLnBrk="1" latinLnBrk="0" hangingPunct="1">
      <a:defRPr sz="1100" kern="1200">
        <a:solidFill>
          <a:schemeClr val="tx1"/>
        </a:solidFill>
        <a:latin typeface="+mn-lt"/>
        <a:ea typeface="+mn-ea"/>
        <a:cs typeface="+mn-cs"/>
      </a:defRPr>
    </a:lvl2pPr>
    <a:lvl3pPr marL="834605" algn="l" defTabSz="834605" rtl="0" eaLnBrk="1" latinLnBrk="0" hangingPunct="1">
      <a:defRPr sz="1100" kern="1200">
        <a:solidFill>
          <a:schemeClr val="tx1"/>
        </a:solidFill>
        <a:latin typeface="+mn-lt"/>
        <a:ea typeface="+mn-ea"/>
        <a:cs typeface="+mn-cs"/>
      </a:defRPr>
    </a:lvl3pPr>
    <a:lvl4pPr marL="1251908" algn="l" defTabSz="834605" rtl="0" eaLnBrk="1" latinLnBrk="0" hangingPunct="1">
      <a:defRPr sz="1100" kern="1200">
        <a:solidFill>
          <a:schemeClr val="tx1"/>
        </a:solidFill>
        <a:latin typeface="+mn-lt"/>
        <a:ea typeface="+mn-ea"/>
        <a:cs typeface="+mn-cs"/>
      </a:defRPr>
    </a:lvl4pPr>
    <a:lvl5pPr marL="1669211" algn="l" defTabSz="834605" rtl="0" eaLnBrk="1" latinLnBrk="0" hangingPunct="1">
      <a:defRPr sz="1100" kern="1200">
        <a:solidFill>
          <a:schemeClr val="tx1"/>
        </a:solidFill>
        <a:latin typeface="+mn-lt"/>
        <a:ea typeface="+mn-ea"/>
        <a:cs typeface="+mn-cs"/>
      </a:defRPr>
    </a:lvl5pPr>
    <a:lvl6pPr marL="2086513" algn="l" defTabSz="834605" rtl="0" eaLnBrk="1" latinLnBrk="0" hangingPunct="1">
      <a:defRPr sz="1100" kern="1200">
        <a:solidFill>
          <a:schemeClr val="tx1"/>
        </a:solidFill>
        <a:latin typeface="+mn-lt"/>
        <a:ea typeface="+mn-ea"/>
        <a:cs typeface="+mn-cs"/>
      </a:defRPr>
    </a:lvl6pPr>
    <a:lvl7pPr marL="2503815" algn="l" defTabSz="834605" rtl="0" eaLnBrk="1" latinLnBrk="0" hangingPunct="1">
      <a:defRPr sz="1100" kern="1200">
        <a:solidFill>
          <a:schemeClr val="tx1"/>
        </a:solidFill>
        <a:latin typeface="+mn-lt"/>
        <a:ea typeface="+mn-ea"/>
        <a:cs typeface="+mn-cs"/>
      </a:defRPr>
    </a:lvl7pPr>
    <a:lvl8pPr marL="2921118" algn="l" defTabSz="834605" rtl="0" eaLnBrk="1" latinLnBrk="0" hangingPunct="1">
      <a:defRPr sz="1100" kern="1200">
        <a:solidFill>
          <a:schemeClr val="tx1"/>
        </a:solidFill>
        <a:latin typeface="+mn-lt"/>
        <a:ea typeface="+mn-ea"/>
        <a:cs typeface="+mn-cs"/>
      </a:defRPr>
    </a:lvl8pPr>
    <a:lvl9pPr marL="3338421" algn="l" defTabSz="834605" rtl="0" eaLnBrk="1" latinLnBrk="0" hangingPunct="1">
      <a:defRPr sz="11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24088" y="766763"/>
            <a:ext cx="2655887" cy="3838575"/>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0C35FBD-A6F0-4B33-9B4C-942132F1D4F7}" type="slidenum">
              <a:rPr lang="en-GB" smtClean="0"/>
              <a:pPr/>
              <a:t>1</a:t>
            </a:fld>
            <a:endParaRPr lang="en-GB" dirty="0"/>
          </a:p>
        </p:txBody>
      </p:sp>
    </p:spTree>
    <p:extLst>
      <p:ext uri="{BB962C8B-B14F-4D97-AF65-F5344CB8AC3E}">
        <p14:creationId xmlns:p14="http://schemas.microsoft.com/office/powerpoint/2010/main" val="36773276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Ref idx="1001">
        <a:schemeClr val="bg1"/>
      </p:bgRef>
    </p:bg>
    <p:spTree>
      <p:nvGrpSpPr>
        <p:cNvPr id="1" name=""/>
        <p:cNvGrpSpPr/>
        <p:nvPr/>
      </p:nvGrpSpPr>
      <p:grpSpPr>
        <a:xfrm>
          <a:off x="0" y="0"/>
          <a:ext cx="0" cy="0"/>
          <a:chOff x="0" y="0"/>
          <a:chExt cx="0" cy="0"/>
        </a:xfrm>
      </p:grpSpPr>
      <p:sp>
        <p:nvSpPr>
          <p:cNvPr id="8" name="Rectangle 1"/>
          <p:cNvSpPr>
            <a:spLocks noChangeArrowheads="1"/>
          </p:cNvSpPr>
          <p:nvPr userDrawn="1"/>
        </p:nvSpPr>
        <p:spPr bwMode="auto">
          <a:xfrm>
            <a:off x="1" y="1962858"/>
            <a:ext cx="6858000" cy="990601"/>
          </a:xfrm>
          <a:prstGeom prst="rect">
            <a:avLst/>
          </a:prstGeom>
          <a:solidFill>
            <a:schemeClr val="tx1"/>
          </a:solidFill>
          <a:ln w="9525" algn="ctr">
            <a:solidFill>
              <a:schemeClr val="tx1"/>
            </a:solidFill>
            <a:round/>
            <a:headEnd/>
            <a:tailEnd/>
          </a:ln>
        </p:spPr>
        <p:txBody>
          <a:bodyPr lIns="83460" tIns="41730" rIns="83460" bIns="41730"/>
          <a:lstStyle/>
          <a:p>
            <a:endParaRPr lang="en-GB" dirty="0"/>
          </a:p>
        </p:txBody>
      </p:sp>
      <p:sp>
        <p:nvSpPr>
          <p:cNvPr id="7" name="Title 6"/>
          <p:cNvSpPr>
            <a:spLocks noGrp="1"/>
          </p:cNvSpPr>
          <p:nvPr>
            <p:ph type="title" hasCustomPrompt="1"/>
          </p:nvPr>
        </p:nvSpPr>
        <p:spPr>
          <a:xfrm>
            <a:off x="514352" y="1981203"/>
            <a:ext cx="6172201" cy="990601"/>
          </a:xfrm>
          <a:prstGeom prst="rect">
            <a:avLst/>
          </a:prstGeom>
        </p:spPr>
        <p:txBody>
          <a:bodyPr lIns="83460" tIns="41730" rIns="83460" bIns="41730"/>
          <a:lstStyle>
            <a:lvl1pPr algn="l">
              <a:defRPr sz="2700" b="1">
                <a:solidFill>
                  <a:schemeClr val="bg1"/>
                </a:solidFill>
              </a:defRPr>
            </a:lvl1pPr>
          </a:lstStyle>
          <a:p>
            <a:r>
              <a:rPr lang="en-US" dirty="0"/>
              <a:t>Click to edit divider title</a:t>
            </a:r>
            <a:endParaRPr lang="en-GB" dirty="0"/>
          </a:p>
        </p:txBody>
      </p:sp>
    </p:spTree>
    <p:extLst>
      <p:ext uri="{BB962C8B-B14F-4D97-AF65-F5344CB8AC3E}">
        <p14:creationId xmlns:p14="http://schemas.microsoft.com/office/powerpoint/2010/main" val="1677333485"/>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12" name="Rectangle 9"/>
          <p:cNvSpPr>
            <a:spLocks noChangeArrowheads="1"/>
          </p:cNvSpPr>
          <p:nvPr userDrawn="1"/>
        </p:nvSpPr>
        <p:spPr bwMode="auto">
          <a:xfrm>
            <a:off x="1" y="9619371"/>
            <a:ext cx="6858000" cy="45720"/>
          </a:xfrm>
          <a:prstGeom prst="rect">
            <a:avLst/>
          </a:prstGeom>
          <a:solidFill>
            <a:srgbClr val="002C61"/>
          </a:solidFill>
          <a:ln w="9525" algn="ctr">
            <a:solidFill>
              <a:schemeClr val="tx1"/>
            </a:solidFill>
            <a:round/>
            <a:headEnd/>
            <a:tailEnd/>
          </a:ln>
        </p:spPr>
        <p:txBody>
          <a:bodyPr lIns="83460" tIns="41730" rIns="83460" bIns="41730"/>
          <a:lstStyle/>
          <a:p>
            <a:endParaRPr lang="en-GB" dirty="0"/>
          </a:p>
        </p:txBody>
      </p:sp>
      <p:sp>
        <p:nvSpPr>
          <p:cNvPr id="11" name="Footer Placeholder 4"/>
          <p:cNvSpPr txBox="1">
            <a:spLocks/>
          </p:cNvSpPr>
          <p:nvPr userDrawn="1"/>
        </p:nvSpPr>
        <p:spPr>
          <a:xfrm>
            <a:off x="334517" y="9665091"/>
            <a:ext cx="2518419" cy="263703"/>
          </a:xfrm>
          <a:prstGeom prst="rect">
            <a:avLst/>
          </a:prstGeom>
        </p:spPr>
        <p:txBody>
          <a:bodyPr lIns="83460" tIns="41730" rIns="83460" bIns="4173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sz="1100" b="1" dirty="0">
                <a:solidFill>
                  <a:srgbClr val="002C61"/>
                </a:solidFill>
              </a:rPr>
              <a:t>FCS ASSET MANAGEMENT LTD</a:t>
            </a:r>
          </a:p>
        </p:txBody>
      </p:sp>
      <p:sp>
        <p:nvSpPr>
          <p:cNvPr id="19" name="Content Placeholder 2"/>
          <p:cNvSpPr>
            <a:spLocks noGrp="1"/>
          </p:cNvSpPr>
          <p:nvPr>
            <p:ph sz="half" idx="1"/>
          </p:nvPr>
        </p:nvSpPr>
        <p:spPr>
          <a:xfrm>
            <a:off x="506016" y="2958045"/>
            <a:ext cx="6180534" cy="4416425"/>
          </a:xfrm>
          <a:prstGeom prst="rect">
            <a:avLst/>
          </a:prstGeom>
        </p:spPr>
        <p:txBody>
          <a:bodyPr lIns="83460" tIns="41730" rIns="83460" bIns="41730"/>
          <a:lstStyle>
            <a:lvl1pPr marL="312977" indent="-312977">
              <a:buClr>
                <a:schemeClr val="tx1"/>
              </a:buClr>
              <a:buFont typeface="Calibri" pitchFamily="34" charset="0"/>
              <a:buChar char="&gt;"/>
              <a:defRPr sz="2000">
                <a:solidFill>
                  <a:schemeClr val="accent2"/>
                </a:solidFill>
              </a:defRPr>
            </a:lvl1pPr>
            <a:lvl2pPr marL="678117" indent="-260814">
              <a:buClr>
                <a:schemeClr val="accent2"/>
              </a:buClr>
              <a:buFont typeface="Calibri" pitchFamily="34" charset="0"/>
              <a:buChar char="&gt;"/>
              <a:defRPr sz="1800">
                <a:solidFill>
                  <a:schemeClr val="accent2"/>
                </a:solidFill>
              </a:defRPr>
            </a:lvl2pPr>
            <a:lvl3pPr>
              <a:defRPr sz="1700">
                <a:solidFill>
                  <a:schemeClr val="accent2"/>
                </a:solidFill>
              </a:defRPr>
            </a:lvl3pPr>
            <a:lvl4pPr marL="1460560" indent="-208651">
              <a:buClr>
                <a:schemeClr val="accent2"/>
              </a:buClr>
              <a:buFont typeface="Arial" pitchFamily="34" charset="0"/>
              <a:buChar char="•"/>
              <a:defRPr sz="1400">
                <a:solidFill>
                  <a:schemeClr val="accent2"/>
                </a:solidFill>
              </a:defRPr>
            </a:lvl4pPr>
            <a:lvl5pPr>
              <a:defRPr sz="1700"/>
            </a:lvl5pPr>
            <a:lvl6pPr>
              <a:defRPr sz="1700"/>
            </a:lvl6pPr>
            <a:lvl7pPr>
              <a:defRPr sz="1700"/>
            </a:lvl7pPr>
            <a:lvl8pPr>
              <a:defRPr sz="1700"/>
            </a:lvl8pPr>
            <a:lvl9pPr>
              <a:defRPr sz="17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Tree>
    <p:extLst>
      <p:ext uri="{BB962C8B-B14F-4D97-AF65-F5344CB8AC3E}">
        <p14:creationId xmlns:p14="http://schemas.microsoft.com/office/powerpoint/2010/main" val="20795436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13543719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342902" y="396698"/>
            <a:ext cx="6172201" cy="1651000"/>
          </a:xfrm>
          <a:prstGeom prst="rect">
            <a:avLst/>
          </a:prstGeom>
        </p:spPr>
        <p:txBody>
          <a:bodyPr lIns="83460" tIns="41730" rIns="83460" bIns="41730"/>
          <a:lstStyle/>
          <a:p>
            <a:r>
              <a:rPr lang="en-US"/>
              <a:t>Click to edit Master title style</a:t>
            </a:r>
            <a:endParaRPr lang="en-GB"/>
          </a:p>
        </p:txBody>
      </p:sp>
    </p:spTree>
    <p:extLst>
      <p:ext uri="{BB962C8B-B14F-4D97-AF65-F5344CB8AC3E}">
        <p14:creationId xmlns:p14="http://schemas.microsoft.com/office/powerpoint/2010/main" val="101661223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1349521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 id="2147483663" r:id="rId4"/>
  </p:sldLayoutIdLst>
  <p:hf hdr="0" ftr="0" dt="0"/>
  <p:txStyles>
    <p:titleStyle>
      <a:lvl1pPr algn="ctr" defTabSz="834605" rtl="0" eaLnBrk="1" latinLnBrk="0" hangingPunct="1">
        <a:spcBef>
          <a:spcPct val="0"/>
        </a:spcBef>
        <a:buNone/>
        <a:defRPr sz="4000" kern="1200">
          <a:solidFill>
            <a:schemeClr val="tx1"/>
          </a:solidFill>
          <a:latin typeface="+mj-lt"/>
          <a:ea typeface="+mj-ea"/>
          <a:cs typeface="+mj-cs"/>
        </a:defRPr>
      </a:lvl1pPr>
    </p:titleStyle>
    <p:bodyStyle>
      <a:lvl1pPr marL="312977" indent="-312977" algn="l" defTabSz="834605" rtl="0" eaLnBrk="1" latinLnBrk="0" hangingPunct="1">
        <a:spcBef>
          <a:spcPct val="20000"/>
        </a:spcBef>
        <a:buFont typeface="Arial" pitchFamily="34" charset="0"/>
        <a:buChar char="•"/>
        <a:defRPr sz="3000" kern="1200">
          <a:solidFill>
            <a:schemeClr val="tx1"/>
          </a:solidFill>
          <a:latin typeface="+mn-lt"/>
          <a:ea typeface="+mn-ea"/>
          <a:cs typeface="+mn-cs"/>
        </a:defRPr>
      </a:lvl1pPr>
      <a:lvl2pPr marL="678117" indent="-260814" algn="l" defTabSz="834605" rtl="0" eaLnBrk="1" latinLnBrk="0" hangingPunct="1">
        <a:spcBef>
          <a:spcPct val="20000"/>
        </a:spcBef>
        <a:buFont typeface="Arial" pitchFamily="34" charset="0"/>
        <a:buChar char="–"/>
        <a:defRPr sz="2600" kern="1200">
          <a:solidFill>
            <a:schemeClr val="tx1"/>
          </a:solidFill>
          <a:latin typeface="+mn-lt"/>
          <a:ea typeface="+mn-ea"/>
          <a:cs typeface="+mn-cs"/>
        </a:defRPr>
      </a:lvl2pPr>
      <a:lvl3pPr marL="1043257" indent="-208651" algn="l" defTabSz="834605" rtl="0" eaLnBrk="1" latinLnBrk="0" hangingPunct="1">
        <a:spcBef>
          <a:spcPct val="20000"/>
        </a:spcBef>
        <a:buFont typeface="Arial" pitchFamily="34" charset="0"/>
        <a:buChar char="•"/>
        <a:defRPr sz="2100" kern="1200">
          <a:solidFill>
            <a:schemeClr val="tx1"/>
          </a:solidFill>
          <a:latin typeface="+mn-lt"/>
          <a:ea typeface="+mn-ea"/>
          <a:cs typeface="+mn-cs"/>
        </a:defRPr>
      </a:lvl3pPr>
      <a:lvl4pPr marL="1460560" indent="-208651" algn="l" defTabSz="834605"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1877862" indent="-208651" algn="l" defTabSz="834605" rtl="0" eaLnBrk="1" latinLnBrk="0" hangingPunct="1">
        <a:spcBef>
          <a:spcPct val="20000"/>
        </a:spcBef>
        <a:buFont typeface="Arial" pitchFamily="34" charset="0"/>
        <a:buChar char="»"/>
        <a:defRPr sz="1800" kern="1200">
          <a:solidFill>
            <a:schemeClr val="tx1"/>
          </a:solidFill>
          <a:latin typeface="+mn-lt"/>
          <a:ea typeface="+mn-ea"/>
          <a:cs typeface="+mn-cs"/>
        </a:defRPr>
      </a:lvl5pPr>
      <a:lvl6pPr marL="2295165" indent="-208651" algn="l" defTabSz="834605" rtl="0" eaLnBrk="1" latinLnBrk="0" hangingPunct="1">
        <a:spcBef>
          <a:spcPct val="20000"/>
        </a:spcBef>
        <a:buFont typeface="Arial" pitchFamily="34" charset="0"/>
        <a:buChar char="•"/>
        <a:defRPr sz="1800" kern="1200">
          <a:solidFill>
            <a:schemeClr val="tx1"/>
          </a:solidFill>
          <a:latin typeface="+mn-lt"/>
          <a:ea typeface="+mn-ea"/>
          <a:cs typeface="+mn-cs"/>
        </a:defRPr>
      </a:lvl6pPr>
      <a:lvl7pPr marL="2712467" indent="-208651" algn="l" defTabSz="834605" rtl="0" eaLnBrk="1" latinLnBrk="0" hangingPunct="1">
        <a:spcBef>
          <a:spcPct val="20000"/>
        </a:spcBef>
        <a:buFont typeface="Arial" pitchFamily="34" charset="0"/>
        <a:buChar char="•"/>
        <a:defRPr sz="1800" kern="1200">
          <a:solidFill>
            <a:schemeClr val="tx1"/>
          </a:solidFill>
          <a:latin typeface="+mn-lt"/>
          <a:ea typeface="+mn-ea"/>
          <a:cs typeface="+mn-cs"/>
        </a:defRPr>
      </a:lvl7pPr>
      <a:lvl8pPr marL="3129769" indent="-208651" algn="l" defTabSz="834605" rtl="0" eaLnBrk="1" latinLnBrk="0" hangingPunct="1">
        <a:spcBef>
          <a:spcPct val="20000"/>
        </a:spcBef>
        <a:buFont typeface="Arial" pitchFamily="34" charset="0"/>
        <a:buChar char="•"/>
        <a:defRPr sz="1800" kern="1200">
          <a:solidFill>
            <a:schemeClr val="tx1"/>
          </a:solidFill>
          <a:latin typeface="+mn-lt"/>
          <a:ea typeface="+mn-ea"/>
          <a:cs typeface="+mn-cs"/>
        </a:defRPr>
      </a:lvl8pPr>
      <a:lvl9pPr marL="3547073" indent="-208651" algn="l" defTabSz="834605" rtl="0" eaLnBrk="1" latinLnBrk="0" hangingPunct="1">
        <a:spcBef>
          <a:spcPct val="20000"/>
        </a:spcBef>
        <a:buFont typeface="Arial" pitchFamily="34" charset="0"/>
        <a:buChar char="•"/>
        <a:defRPr sz="1800" kern="1200">
          <a:solidFill>
            <a:schemeClr val="tx1"/>
          </a:solidFill>
          <a:latin typeface="+mn-lt"/>
          <a:ea typeface="+mn-ea"/>
          <a:cs typeface="+mn-cs"/>
        </a:defRPr>
      </a:lvl9pPr>
    </p:bodyStyle>
    <p:otherStyle>
      <a:defPPr>
        <a:defRPr lang="en-US"/>
      </a:defPPr>
      <a:lvl1pPr marL="0" algn="l" defTabSz="834605" rtl="0" eaLnBrk="1" latinLnBrk="0" hangingPunct="1">
        <a:defRPr sz="1700" kern="1200">
          <a:solidFill>
            <a:schemeClr val="tx1"/>
          </a:solidFill>
          <a:latin typeface="+mn-lt"/>
          <a:ea typeface="+mn-ea"/>
          <a:cs typeface="+mn-cs"/>
        </a:defRPr>
      </a:lvl1pPr>
      <a:lvl2pPr marL="417303" algn="l" defTabSz="834605" rtl="0" eaLnBrk="1" latinLnBrk="0" hangingPunct="1">
        <a:defRPr sz="1700" kern="1200">
          <a:solidFill>
            <a:schemeClr val="tx1"/>
          </a:solidFill>
          <a:latin typeface="+mn-lt"/>
          <a:ea typeface="+mn-ea"/>
          <a:cs typeface="+mn-cs"/>
        </a:defRPr>
      </a:lvl2pPr>
      <a:lvl3pPr marL="834605" algn="l" defTabSz="834605" rtl="0" eaLnBrk="1" latinLnBrk="0" hangingPunct="1">
        <a:defRPr sz="1700" kern="1200">
          <a:solidFill>
            <a:schemeClr val="tx1"/>
          </a:solidFill>
          <a:latin typeface="+mn-lt"/>
          <a:ea typeface="+mn-ea"/>
          <a:cs typeface="+mn-cs"/>
        </a:defRPr>
      </a:lvl3pPr>
      <a:lvl4pPr marL="1251908" algn="l" defTabSz="834605" rtl="0" eaLnBrk="1" latinLnBrk="0" hangingPunct="1">
        <a:defRPr sz="1700" kern="1200">
          <a:solidFill>
            <a:schemeClr val="tx1"/>
          </a:solidFill>
          <a:latin typeface="+mn-lt"/>
          <a:ea typeface="+mn-ea"/>
          <a:cs typeface="+mn-cs"/>
        </a:defRPr>
      </a:lvl4pPr>
      <a:lvl5pPr marL="1669211" algn="l" defTabSz="834605" rtl="0" eaLnBrk="1" latinLnBrk="0" hangingPunct="1">
        <a:defRPr sz="1700" kern="1200">
          <a:solidFill>
            <a:schemeClr val="tx1"/>
          </a:solidFill>
          <a:latin typeface="+mn-lt"/>
          <a:ea typeface="+mn-ea"/>
          <a:cs typeface="+mn-cs"/>
        </a:defRPr>
      </a:lvl5pPr>
      <a:lvl6pPr marL="2086513" algn="l" defTabSz="834605" rtl="0" eaLnBrk="1" latinLnBrk="0" hangingPunct="1">
        <a:defRPr sz="1700" kern="1200">
          <a:solidFill>
            <a:schemeClr val="tx1"/>
          </a:solidFill>
          <a:latin typeface="+mn-lt"/>
          <a:ea typeface="+mn-ea"/>
          <a:cs typeface="+mn-cs"/>
        </a:defRPr>
      </a:lvl6pPr>
      <a:lvl7pPr marL="2503815" algn="l" defTabSz="834605" rtl="0" eaLnBrk="1" latinLnBrk="0" hangingPunct="1">
        <a:defRPr sz="1700" kern="1200">
          <a:solidFill>
            <a:schemeClr val="tx1"/>
          </a:solidFill>
          <a:latin typeface="+mn-lt"/>
          <a:ea typeface="+mn-ea"/>
          <a:cs typeface="+mn-cs"/>
        </a:defRPr>
      </a:lvl7pPr>
      <a:lvl8pPr marL="2921118" algn="l" defTabSz="834605" rtl="0" eaLnBrk="1" latinLnBrk="0" hangingPunct="1">
        <a:defRPr sz="1700" kern="1200">
          <a:solidFill>
            <a:schemeClr val="tx1"/>
          </a:solidFill>
          <a:latin typeface="+mn-lt"/>
          <a:ea typeface="+mn-ea"/>
          <a:cs typeface="+mn-cs"/>
        </a:defRPr>
      </a:lvl8pPr>
      <a:lvl9pPr marL="3338421" algn="l" defTabSz="834605" rtl="0" eaLnBrk="1" latinLnBrk="0" hangingPunct="1">
        <a:defRPr sz="17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www.fcs-am.com/"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itle 1"/>
          <p:cNvSpPr txBox="1">
            <a:spLocks/>
          </p:cNvSpPr>
          <p:nvPr/>
        </p:nvSpPr>
        <p:spPr>
          <a:xfrm>
            <a:off x="295748" y="1561420"/>
            <a:ext cx="6274798" cy="245905"/>
          </a:xfrm>
          <a:prstGeom prst="rect">
            <a:avLst/>
          </a:prstGeom>
        </p:spPr>
        <p:txBody>
          <a:bodyPr lIns="83460" tIns="41730" rIns="83460" bIns="41730"/>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GB" sz="1200" b="1" dirty="0">
                <a:solidFill>
                  <a:srgbClr val="002C61"/>
                </a:solidFill>
              </a:rPr>
              <a:t>Market Commentary</a:t>
            </a:r>
          </a:p>
          <a:p>
            <a:pPr algn="l"/>
            <a:endParaRPr lang="en-US" sz="800" baseline="30000" dirty="0">
              <a:solidFill>
                <a:srgbClr val="FFFFFF">
                  <a:lumMod val="50000"/>
                </a:srgbClr>
              </a:solidFill>
              <a:ea typeface="+mn-ea"/>
              <a:cs typeface="+mn-cs"/>
            </a:endParaRPr>
          </a:p>
          <a:p>
            <a:pPr lvl="0" algn="just" defTabSz="834605">
              <a:spcBef>
                <a:spcPts val="0"/>
              </a:spcBef>
            </a:pPr>
            <a:endParaRPr lang="en-GB" sz="900" dirty="0">
              <a:solidFill>
                <a:srgbClr val="5A5A5A"/>
              </a:solidFill>
              <a:latin typeface="Garamond" pitchFamily="18" charset="0"/>
              <a:ea typeface="+mn-ea"/>
              <a:cs typeface="+mn-cs"/>
            </a:endParaRPr>
          </a:p>
          <a:p>
            <a:pPr algn="l"/>
            <a:endParaRPr lang="en-US" sz="800" baseline="30000" dirty="0">
              <a:solidFill>
                <a:srgbClr val="FFFFFF">
                  <a:lumMod val="50000"/>
                </a:srgbClr>
              </a:solidFill>
              <a:ea typeface="+mn-ea"/>
              <a:cs typeface="+mn-cs"/>
            </a:endParaRPr>
          </a:p>
        </p:txBody>
      </p:sp>
      <p:sp>
        <p:nvSpPr>
          <p:cNvPr id="2" name="Title 1"/>
          <p:cNvSpPr>
            <a:spLocks noGrp="1"/>
          </p:cNvSpPr>
          <p:nvPr>
            <p:ph type="title" idx="4294967295"/>
          </p:nvPr>
        </p:nvSpPr>
        <p:spPr>
          <a:xfrm>
            <a:off x="327992" y="272481"/>
            <a:ext cx="6629400" cy="389320"/>
          </a:xfrm>
          <a:prstGeom prst="rect">
            <a:avLst/>
          </a:prstGeom>
        </p:spPr>
        <p:txBody>
          <a:bodyPr lIns="83460" tIns="41730" rIns="83460" bIns="41730"/>
          <a:lstStyle/>
          <a:p>
            <a:pPr algn="l"/>
            <a:r>
              <a:rPr lang="en-GB" sz="2600" b="1" dirty="0"/>
              <a:t>FCS Asset Management</a:t>
            </a:r>
          </a:p>
        </p:txBody>
      </p:sp>
      <p:sp>
        <p:nvSpPr>
          <p:cNvPr id="6" name="Title 1"/>
          <p:cNvSpPr txBox="1">
            <a:spLocks/>
          </p:cNvSpPr>
          <p:nvPr/>
        </p:nvSpPr>
        <p:spPr>
          <a:xfrm>
            <a:off x="327992" y="660431"/>
            <a:ext cx="6629400" cy="678887"/>
          </a:xfrm>
          <a:prstGeom prst="rect">
            <a:avLst/>
          </a:prstGeom>
        </p:spPr>
        <p:txBody>
          <a:bodyPr lIns="83460" tIns="41730" rIns="83460" bIns="41730"/>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lnSpc>
                <a:spcPct val="114000"/>
              </a:lnSpc>
            </a:pPr>
            <a:r>
              <a:rPr lang="en-GB" sz="1600" b="1" dirty="0">
                <a:solidFill>
                  <a:schemeClr val="tx2"/>
                </a:solidFill>
              </a:rPr>
              <a:t>FCS Global Fund Services ICAV</a:t>
            </a:r>
          </a:p>
          <a:p>
            <a:pPr algn="l">
              <a:lnSpc>
                <a:spcPct val="114000"/>
              </a:lnSpc>
            </a:pPr>
            <a:r>
              <a:rPr lang="en-GB" sz="1600" b="1" dirty="0">
                <a:solidFill>
                  <a:schemeClr val="tx2"/>
                </a:solidFill>
              </a:rPr>
              <a:t>FCS Altarius Bravo Fund(</a:t>
            </a:r>
            <a:r>
              <a:rPr lang="en-GB" sz="1200" b="1" dirty="0">
                <a:solidFill>
                  <a:schemeClr val="tx2"/>
                </a:solidFill>
              </a:rPr>
              <a:t>ISIN: IE00BJ2JV480)</a:t>
            </a:r>
          </a:p>
        </p:txBody>
      </p:sp>
      <p:sp>
        <p:nvSpPr>
          <p:cNvPr id="7" name="Title 1"/>
          <p:cNvSpPr txBox="1">
            <a:spLocks/>
          </p:cNvSpPr>
          <p:nvPr/>
        </p:nvSpPr>
        <p:spPr>
          <a:xfrm>
            <a:off x="327992" y="1235414"/>
            <a:ext cx="6629400" cy="333210"/>
          </a:xfrm>
          <a:prstGeom prst="rect">
            <a:avLst/>
          </a:prstGeom>
        </p:spPr>
        <p:txBody>
          <a:bodyPr lIns="83460" tIns="41730" rIns="83460" bIns="41730"/>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GB" sz="1300" b="1" dirty="0">
                <a:solidFill>
                  <a:schemeClr val="tx2"/>
                </a:solidFill>
              </a:rPr>
              <a:t>October 2019</a:t>
            </a:r>
          </a:p>
          <a:p>
            <a:pPr algn="l"/>
            <a:endParaRPr lang="en-GB" sz="1300" b="1" dirty="0">
              <a:solidFill>
                <a:schemeClr val="tx2"/>
              </a:solidFill>
            </a:endParaRPr>
          </a:p>
          <a:p>
            <a:pPr algn="l"/>
            <a:endParaRPr lang="en-GB" sz="1300" b="1" dirty="0">
              <a:solidFill>
                <a:schemeClr val="tx2"/>
              </a:solidFill>
            </a:endParaRPr>
          </a:p>
        </p:txBody>
      </p:sp>
      <p:sp>
        <p:nvSpPr>
          <p:cNvPr id="9" name="Title 1"/>
          <p:cNvSpPr txBox="1">
            <a:spLocks/>
          </p:cNvSpPr>
          <p:nvPr/>
        </p:nvSpPr>
        <p:spPr>
          <a:xfrm>
            <a:off x="152400" y="2039244"/>
            <a:ext cx="6629400" cy="3739257"/>
          </a:xfrm>
          <a:prstGeom prst="rect">
            <a:avLst/>
          </a:prstGeom>
        </p:spPr>
        <p:txBody>
          <a:bodyPr lIns="83460" tIns="41730" rIns="83460" bIns="41730"/>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en-GB" sz="1300" dirty="0">
              <a:solidFill>
                <a:srgbClr val="5A5A5A"/>
              </a:solidFill>
            </a:endParaRPr>
          </a:p>
        </p:txBody>
      </p:sp>
      <p:sp>
        <p:nvSpPr>
          <p:cNvPr id="19" name="Title 1"/>
          <p:cNvSpPr txBox="1">
            <a:spLocks/>
          </p:cNvSpPr>
          <p:nvPr/>
        </p:nvSpPr>
        <p:spPr>
          <a:xfrm>
            <a:off x="-963488" y="4066106"/>
            <a:ext cx="6629400" cy="4264189"/>
          </a:xfrm>
          <a:prstGeom prst="rect">
            <a:avLst/>
          </a:prstGeom>
        </p:spPr>
        <p:txBody>
          <a:bodyPr lIns="83460" tIns="41730" rIns="83460" bIns="41730"/>
          <a:lstStyle>
            <a:lvl1pPr algn="ctr" defTabSz="914400" rtl="0" eaLnBrk="1" latinLnBrk="0" hangingPunct="1">
              <a:spcBef>
                <a:spcPct val="0"/>
              </a:spcBef>
              <a:buNone/>
              <a:defRPr sz="4400" kern="1200">
                <a:solidFill>
                  <a:schemeClr val="tx1"/>
                </a:solidFill>
                <a:latin typeface="+mj-lt"/>
                <a:ea typeface="+mj-ea"/>
                <a:cs typeface="+mj-cs"/>
              </a:defRPr>
            </a:lvl1pPr>
          </a:lstStyle>
          <a:p>
            <a:pPr algn="just"/>
            <a:endParaRPr lang="en-US" sz="1000" dirty="0">
              <a:solidFill>
                <a:srgbClr val="5A5A5A"/>
              </a:solidFill>
              <a:latin typeface="+mn-lt"/>
            </a:endParaRPr>
          </a:p>
        </p:txBody>
      </p:sp>
      <p:sp>
        <p:nvSpPr>
          <p:cNvPr id="17" name="Title 1"/>
          <p:cNvSpPr txBox="1">
            <a:spLocks/>
          </p:cNvSpPr>
          <p:nvPr/>
        </p:nvSpPr>
        <p:spPr>
          <a:xfrm>
            <a:off x="152400" y="1752600"/>
            <a:ext cx="6629400" cy="3516343"/>
          </a:xfrm>
          <a:prstGeom prst="rect">
            <a:avLst/>
          </a:prstGeom>
        </p:spPr>
        <p:txBody>
          <a:bodyPr lIns="83460" tIns="41730" rIns="83460" bIns="41730"/>
          <a:lstStyle>
            <a:lvl1pPr algn="ctr" defTabSz="914400" rtl="0" eaLnBrk="1" latinLnBrk="0" hangingPunct="1">
              <a:spcBef>
                <a:spcPct val="0"/>
              </a:spcBef>
              <a:buNone/>
              <a:defRPr sz="4400" kern="1200">
                <a:solidFill>
                  <a:schemeClr val="tx1"/>
                </a:solidFill>
                <a:latin typeface="+mj-lt"/>
                <a:ea typeface="+mj-ea"/>
                <a:cs typeface="+mj-cs"/>
              </a:defRPr>
            </a:lvl1pPr>
          </a:lstStyle>
          <a:p>
            <a:pPr algn="just"/>
            <a:endParaRPr lang="en-US" sz="1100" dirty="0">
              <a:solidFill>
                <a:srgbClr val="5A5A5A"/>
              </a:solidFill>
              <a:latin typeface="+mn-lt"/>
            </a:endParaRPr>
          </a:p>
        </p:txBody>
      </p:sp>
      <p:sp>
        <p:nvSpPr>
          <p:cNvPr id="23" name="Title 1"/>
          <p:cNvSpPr txBox="1">
            <a:spLocks/>
          </p:cNvSpPr>
          <p:nvPr/>
        </p:nvSpPr>
        <p:spPr>
          <a:xfrm>
            <a:off x="152400" y="1981200"/>
            <a:ext cx="6629400" cy="3352800"/>
          </a:xfrm>
          <a:prstGeom prst="rect">
            <a:avLst/>
          </a:prstGeom>
        </p:spPr>
        <p:txBody>
          <a:bodyPr lIns="83460" tIns="41730" rIns="83460" bIns="41730"/>
          <a:lstStyle>
            <a:lvl1pPr algn="ctr" defTabSz="914400" rtl="0" eaLnBrk="1" latinLnBrk="0" hangingPunct="1">
              <a:spcBef>
                <a:spcPct val="0"/>
              </a:spcBef>
              <a:buNone/>
              <a:defRPr sz="4400" kern="1200">
                <a:solidFill>
                  <a:schemeClr val="tx1"/>
                </a:solidFill>
                <a:latin typeface="+mj-lt"/>
                <a:ea typeface="+mj-ea"/>
                <a:cs typeface="+mj-cs"/>
              </a:defRPr>
            </a:lvl1pPr>
          </a:lstStyle>
          <a:p>
            <a:pPr algn="just"/>
            <a:endParaRPr lang="en-GB" sz="1300" dirty="0">
              <a:solidFill>
                <a:srgbClr val="5A5A5A"/>
              </a:solidFill>
            </a:endParaRPr>
          </a:p>
        </p:txBody>
      </p:sp>
      <p:grpSp>
        <p:nvGrpSpPr>
          <p:cNvPr id="18" name="Group 17"/>
          <p:cNvGrpSpPr/>
          <p:nvPr/>
        </p:nvGrpSpPr>
        <p:grpSpPr>
          <a:xfrm>
            <a:off x="4365104" y="272480"/>
            <a:ext cx="2904976" cy="722530"/>
            <a:chOff x="600221" y="2603292"/>
            <a:chExt cx="2904976" cy="722530"/>
          </a:xfrm>
        </p:grpSpPr>
        <p:sp>
          <p:nvSpPr>
            <p:cNvPr id="20" name="Rectangle 19"/>
            <p:cNvSpPr/>
            <p:nvPr/>
          </p:nvSpPr>
          <p:spPr>
            <a:xfrm>
              <a:off x="685805" y="2603292"/>
              <a:ext cx="2209795" cy="72253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24" name="Group 23"/>
            <p:cNvGrpSpPr/>
            <p:nvPr/>
          </p:nvGrpSpPr>
          <p:grpSpPr>
            <a:xfrm>
              <a:off x="600221" y="2668369"/>
              <a:ext cx="2904976" cy="646332"/>
              <a:chOff x="138544" y="2630270"/>
              <a:chExt cx="2904976" cy="646332"/>
            </a:xfrm>
          </p:grpSpPr>
          <p:sp>
            <p:nvSpPr>
              <p:cNvPr id="25" name="TextBox 24"/>
              <p:cNvSpPr txBox="1"/>
              <p:nvPr/>
            </p:nvSpPr>
            <p:spPr>
              <a:xfrm>
                <a:off x="138544" y="2630270"/>
                <a:ext cx="1156855" cy="646332"/>
              </a:xfrm>
              <a:prstGeom prst="rect">
                <a:avLst/>
              </a:prstGeom>
              <a:noFill/>
            </p:spPr>
            <p:txBody>
              <a:bodyPr wrap="square" rtlCol="0" anchor="ctr">
                <a:spAutoFit/>
              </a:bodyPr>
              <a:lstStyle/>
              <a:p>
                <a:pPr algn="ctr"/>
                <a:r>
                  <a:rPr lang="en-US" sz="3600" b="1" dirty="0">
                    <a:solidFill>
                      <a:schemeClr val="bg1"/>
                    </a:solidFill>
                    <a:latin typeface="Times New Roman" pitchFamily="18" charset="0"/>
                    <a:cs typeface="Times New Roman" pitchFamily="18" charset="0"/>
                  </a:rPr>
                  <a:t>FCS</a:t>
                </a:r>
              </a:p>
            </p:txBody>
          </p:sp>
          <p:cxnSp>
            <p:nvCxnSpPr>
              <p:cNvPr id="26" name="Straight Connector 25"/>
              <p:cNvCxnSpPr/>
              <p:nvPr/>
            </p:nvCxnSpPr>
            <p:spPr>
              <a:xfrm>
                <a:off x="1219200" y="2722013"/>
                <a:ext cx="0" cy="462844"/>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27" name="TextBox 11"/>
              <p:cNvSpPr txBox="1"/>
              <p:nvPr/>
            </p:nvSpPr>
            <p:spPr>
              <a:xfrm>
                <a:off x="1214723" y="2737992"/>
                <a:ext cx="1828797" cy="430887"/>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100" b="1" dirty="0">
                    <a:solidFill>
                      <a:schemeClr val="bg1"/>
                    </a:solidFill>
                    <a:latin typeface="Times New Roman" pitchFamily="18" charset="0"/>
                    <a:cs typeface="Times New Roman" pitchFamily="18" charset="0"/>
                  </a:rPr>
                  <a:t>Funds &amp;</a:t>
                </a:r>
              </a:p>
              <a:p>
                <a:r>
                  <a:rPr lang="en-US" sz="1100" b="1" dirty="0">
                    <a:solidFill>
                      <a:schemeClr val="bg1"/>
                    </a:solidFill>
                    <a:latin typeface="Times New Roman" pitchFamily="18" charset="0"/>
                    <a:cs typeface="Times New Roman" pitchFamily="18" charset="0"/>
                  </a:rPr>
                  <a:t>Capital Solutions</a:t>
                </a:r>
              </a:p>
            </p:txBody>
          </p:sp>
        </p:grpSp>
      </p:grpSp>
      <p:sp>
        <p:nvSpPr>
          <p:cNvPr id="28" name="Title 1"/>
          <p:cNvSpPr txBox="1">
            <a:spLocks/>
          </p:cNvSpPr>
          <p:nvPr/>
        </p:nvSpPr>
        <p:spPr>
          <a:xfrm>
            <a:off x="152400" y="1981200"/>
            <a:ext cx="6629400" cy="3862726"/>
          </a:xfrm>
          <a:prstGeom prst="rect">
            <a:avLst/>
          </a:prstGeom>
        </p:spPr>
        <p:txBody>
          <a:bodyPr lIns="83460" tIns="41730" rIns="83460" bIns="41730"/>
          <a:lstStyle>
            <a:lvl1pPr algn="ctr" defTabSz="914400" rtl="0" eaLnBrk="1" latinLnBrk="0" hangingPunct="1">
              <a:spcBef>
                <a:spcPct val="0"/>
              </a:spcBef>
              <a:buNone/>
              <a:defRPr sz="4400" kern="1200">
                <a:solidFill>
                  <a:schemeClr val="tx1"/>
                </a:solidFill>
                <a:latin typeface="+mj-lt"/>
                <a:ea typeface="+mj-ea"/>
                <a:cs typeface="+mj-cs"/>
              </a:defRPr>
            </a:lvl1pPr>
          </a:lstStyle>
          <a:p>
            <a:pPr algn="just"/>
            <a:endParaRPr lang="en-GB" sz="1150" dirty="0">
              <a:solidFill>
                <a:srgbClr val="5A5A5A"/>
              </a:solidFill>
            </a:endParaRPr>
          </a:p>
        </p:txBody>
      </p:sp>
      <p:sp>
        <p:nvSpPr>
          <p:cNvPr id="31" name="Title 1"/>
          <p:cNvSpPr txBox="1">
            <a:spLocks/>
          </p:cNvSpPr>
          <p:nvPr/>
        </p:nvSpPr>
        <p:spPr>
          <a:xfrm>
            <a:off x="327992" y="6190881"/>
            <a:ext cx="6629400" cy="212480"/>
          </a:xfrm>
          <a:prstGeom prst="rect">
            <a:avLst/>
          </a:prstGeom>
        </p:spPr>
        <p:txBody>
          <a:bodyPr lIns="83460" tIns="41730" rIns="83460" bIns="41730"/>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GB" sz="1300" b="1" dirty="0">
                <a:solidFill>
                  <a:srgbClr val="002C61"/>
                </a:solidFill>
              </a:rPr>
              <a:t>Performance Review</a:t>
            </a:r>
          </a:p>
        </p:txBody>
      </p:sp>
      <p:sp>
        <p:nvSpPr>
          <p:cNvPr id="32" name="Title 1"/>
          <p:cNvSpPr txBox="1">
            <a:spLocks/>
          </p:cNvSpPr>
          <p:nvPr/>
        </p:nvSpPr>
        <p:spPr>
          <a:xfrm>
            <a:off x="224408" y="1981200"/>
            <a:ext cx="6629400" cy="3287743"/>
          </a:xfrm>
          <a:prstGeom prst="rect">
            <a:avLst/>
          </a:prstGeom>
        </p:spPr>
        <p:txBody>
          <a:bodyPr lIns="83460" tIns="41730" rIns="83460" bIns="41730"/>
          <a:lstStyle>
            <a:lvl1pPr algn="ctr" defTabSz="914400" rtl="0" eaLnBrk="1" latinLnBrk="0" hangingPunct="1">
              <a:spcBef>
                <a:spcPct val="0"/>
              </a:spcBef>
              <a:buNone/>
              <a:defRPr sz="4400" kern="1200">
                <a:solidFill>
                  <a:schemeClr val="tx1"/>
                </a:solidFill>
                <a:latin typeface="+mj-lt"/>
                <a:ea typeface="+mj-ea"/>
                <a:cs typeface="+mj-cs"/>
              </a:defRPr>
            </a:lvl1pPr>
          </a:lstStyle>
          <a:p>
            <a:pPr algn="just"/>
            <a:endParaRPr lang="en-US" sz="1050" dirty="0">
              <a:solidFill>
                <a:srgbClr val="5A5A5A"/>
              </a:solidFill>
            </a:endParaRPr>
          </a:p>
        </p:txBody>
      </p:sp>
      <p:sp>
        <p:nvSpPr>
          <p:cNvPr id="35" name="Title 1"/>
          <p:cNvSpPr txBox="1">
            <a:spLocks/>
          </p:cNvSpPr>
          <p:nvPr/>
        </p:nvSpPr>
        <p:spPr>
          <a:xfrm>
            <a:off x="295748" y="1966965"/>
            <a:ext cx="6629400" cy="4900914"/>
          </a:xfrm>
          <a:prstGeom prst="rect">
            <a:avLst/>
          </a:prstGeom>
        </p:spPr>
        <p:txBody>
          <a:bodyPr lIns="83460" tIns="41730" rIns="83460" bIns="41730"/>
          <a:lstStyle>
            <a:lvl1pPr algn="ctr" defTabSz="914400" rtl="0" eaLnBrk="1" latinLnBrk="0" hangingPunct="1">
              <a:spcBef>
                <a:spcPct val="0"/>
              </a:spcBef>
              <a:buNone/>
              <a:defRPr sz="4400" kern="1200">
                <a:solidFill>
                  <a:schemeClr val="tx1"/>
                </a:solidFill>
                <a:latin typeface="+mj-lt"/>
                <a:ea typeface="+mj-ea"/>
                <a:cs typeface="+mj-cs"/>
              </a:defRPr>
            </a:lvl1pPr>
          </a:lstStyle>
          <a:p>
            <a:pPr algn="just"/>
            <a:endParaRPr lang="en-GB" sz="800" b="1" dirty="0">
              <a:solidFill>
                <a:srgbClr val="002C61"/>
              </a:solidFill>
            </a:endParaRPr>
          </a:p>
        </p:txBody>
      </p:sp>
      <p:sp>
        <p:nvSpPr>
          <p:cNvPr id="30" name="TextBox 29">
            <a:extLst>
              <a:ext uri="{FF2B5EF4-FFF2-40B4-BE49-F238E27FC236}">
                <a16:creationId xmlns:a16="http://schemas.microsoft.com/office/drawing/2014/main" id="{E09BB228-E9BB-451C-8C7A-0D73BE913ABB}"/>
              </a:ext>
            </a:extLst>
          </p:cNvPr>
          <p:cNvSpPr txBox="1"/>
          <p:nvPr/>
        </p:nvSpPr>
        <p:spPr>
          <a:xfrm>
            <a:off x="287454" y="1521518"/>
            <a:ext cx="6379372" cy="4775603"/>
          </a:xfrm>
          <a:prstGeom prst="rect">
            <a:avLst/>
          </a:prstGeom>
          <a:noFill/>
        </p:spPr>
        <p:txBody>
          <a:bodyPr wrap="square" rtlCol="0">
            <a:spAutoFit/>
          </a:bodyPr>
          <a:lstStyle/>
          <a:p>
            <a:pPr algn="just">
              <a:lnSpc>
                <a:spcPct val="115000"/>
              </a:lnSpc>
              <a:spcAft>
                <a:spcPts val="600"/>
              </a:spcAft>
            </a:pPr>
            <a:endParaRPr lang="en-GB" sz="1100" dirty="0">
              <a:solidFill>
                <a:srgbClr val="002C61"/>
              </a:solidFill>
              <a:latin typeface="Garamond" panose="02020404030301010803" pitchFamily="18" charset="0"/>
              <a:ea typeface="Times New Roman" panose="02020603050405020304" pitchFamily="18" charset="0"/>
              <a:cs typeface="Times New Roman" panose="02020603050405020304" pitchFamily="18" charset="0"/>
            </a:endParaRPr>
          </a:p>
          <a:p>
            <a:pPr algn="just">
              <a:lnSpc>
                <a:spcPct val="115000"/>
              </a:lnSpc>
              <a:spcAft>
                <a:spcPts val="600"/>
              </a:spcAft>
            </a:pPr>
            <a:r>
              <a:rPr lang="en-GB" sz="1200" dirty="0">
                <a:solidFill>
                  <a:srgbClr val="5A5A5A"/>
                </a:solidFill>
                <a:latin typeface="+mj-lt"/>
              </a:rPr>
              <a:t>The appetite for risk recovers. After a turbulent summer, since September the accommodative monetary stimuli adopted by the Fed and the ECB have served as a starting point for the progressive improvement of investor sentiment. </a:t>
            </a:r>
          </a:p>
          <a:p>
            <a:pPr algn="just">
              <a:lnSpc>
                <a:spcPct val="115000"/>
              </a:lnSpc>
              <a:spcAft>
                <a:spcPts val="600"/>
              </a:spcAft>
            </a:pPr>
            <a:r>
              <a:rPr lang="en-GB" sz="1200" dirty="0">
                <a:solidFill>
                  <a:srgbClr val="5A5A5A"/>
                </a:solidFill>
                <a:latin typeface="+mj-lt"/>
              </a:rPr>
              <a:t>In addition, in October, the tone of the financial markets continued to recover gradually as investors positively valued the trade approach between the US and China and the progress on Brexit. However, around this trend of improvement, the volatility of all financial assets (and especially those of public debt) remained relatively high due to the absence of firm solutions in both conflicts. Thus, with markets sensitive to the political declarations and messages of the central banks, in October the main global exchanges markets closed in positive and recovered part of the losses suffered during the summer, sovereign interest rates on both sides of the Atlantic rebounded with strength and commodity prices became more expensive.</a:t>
            </a:r>
          </a:p>
          <a:p>
            <a:pPr algn="just">
              <a:lnSpc>
                <a:spcPct val="115000"/>
              </a:lnSpc>
              <a:spcAft>
                <a:spcPts val="600"/>
              </a:spcAft>
            </a:pPr>
            <a:r>
              <a:rPr lang="en-GB" sz="1200" dirty="0">
                <a:solidFill>
                  <a:srgbClr val="5A5A5A"/>
                </a:solidFill>
                <a:latin typeface="+mj-lt"/>
              </a:rPr>
              <a:t>Thus, the stock market indices of the developed economies registered advances in the month (S&amp;P 500 + 2.0% and </a:t>
            </a:r>
            <a:r>
              <a:rPr lang="en-GB" sz="1200" dirty="0" err="1">
                <a:solidFill>
                  <a:srgbClr val="5A5A5A"/>
                </a:solidFill>
                <a:latin typeface="+mj-lt"/>
              </a:rPr>
              <a:t>EuroStoxx</a:t>
            </a:r>
            <a:r>
              <a:rPr lang="en-GB" sz="1200" dirty="0">
                <a:solidFill>
                  <a:srgbClr val="5A5A5A"/>
                </a:solidFill>
                <a:latin typeface="+mj-lt"/>
              </a:rPr>
              <a:t> 50 + 1.0%). At sectorial level, the recovery of investor sentiment was reflected in the revaluation of financial companies (</a:t>
            </a:r>
            <a:r>
              <a:rPr lang="en-GB" sz="1200" dirty="0" err="1">
                <a:solidFill>
                  <a:srgbClr val="5A5A5A"/>
                </a:solidFill>
                <a:latin typeface="+mj-lt"/>
              </a:rPr>
              <a:t>favored</a:t>
            </a:r>
            <a:r>
              <a:rPr lang="en-GB" sz="1200" dirty="0">
                <a:solidFill>
                  <a:srgbClr val="5A5A5A"/>
                </a:solidFill>
                <a:latin typeface="+mj-lt"/>
              </a:rPr>
              <a:t> by the increase in sovereign interest rates) and cyclical ones (those whose benefits are more sensitive to the economic cycle). On the other hand, stock market indices of emerging economies also experienced increases (MSCI Emerging Markets + 4.1%), given the expectation of an improvement in trade relations between Washington and Beijing.</a:t>
            </a:r>
          </a:p>
          <a:p>
            <a:pPr lvl="0" algn="just">
              <a:lnSpc>
                <a:spcPct val="107000"/>
              </a:lnSpc>
            </a:pPr>
            <a:r>
              <a:rPr lang="en-GB" sz="800" b="1" dirty="0">
                <a:solidFill>
                  <a:srgbClr val="5A5A5A"/>
                </a:solidFill>
                <a:latin typeface="Garamond" panose="02020404030301010803" pitchFamily="18" charset="0"/>
              </a:rPr>
              <a:t>Source:</a:t>
            </a:r>
            <a:r>
              <a:rPr lang="en-GB" sz="800" dirty="0">
                <a:solidFill>
                  <a:srgbClr val="002C61"/>
                </a:solidFill>
                <a:latin typeface="Times New Roman" panose="02020603050405020304" pitchFamily="18" charset="0"/>
              </a:rPr>
              <a:t> </a:t>
            </a:r>
            <a:r>
              <a:rPr lang="en-GB" sz="800" baseline="30000" dirty="0">
                <a:solidFill>
                  <a:srgbClr val="7F7F7F"/>
                </a:solidFill>
                <a:latin typeface="Garamond" panose="02020404030301010803" pitchFamily="18" charset="0"/>
              </a:rPr>
              <a:t>1</a:t>
            </a:r>
            <a:r>
              <a:rPr lang="en-GB" sz="800" dirty="0">
                <a:solidFill>
                  <a:srgbClr val="5A5A5A"/>
                </a:solidFill>
                <a:latin typeface="Garamond" panose="02020404030301010803" pitchFamily="18" charset="0"/>
              </a:rPr>
              <a:t>Bloomberg, SPX Index, 31/10/2019;</a:t>
            </a:r>
            <a:r>
              <a:rPr lang="en-GB" sz="800" dirty="0">
                <a:solidFill>
                  <a:srgbClr val="002C61"/>
                </a:solidFill>
                <a:latin typeface="Times New Roman" panose="02020603050405020304" pitchFamily="18" charset="0"/>
              </a:rPr>
              <a:t> </a:t>
            </a:r>
            <a:r>
              <a:rPr lang="en-GB" sz="800" baseline="30000" dirty="0">
                <a:solidFill>
                  <a:srgbClr val="7F7F7F"/>
                </a:solidFill>
                <a:latin typeface="Garamond" panose="02020404030301010803" pitchFamily="18" charset="0"/>
              </a:rPr>
              <a:t>2</a:t>
            </a:r>
            <a:r>
              <a:rPr lang="en-GB" sz="800" dirty="0">
                <a:solidFill>
                  <a:srgbClr val="5A5A5A"/>
                </a:solidFill>
                <a:latin typeface="Garamond" panose="02020404030301010803" pitchFamily="18" charset="0"/>
              </a:rPr>
              <a:t>Bloomberg, SX5E Index, 31/10/2019; </a:t>
            </a:r>
            <a:r>
              <a:rPr lang="en-GB" sz="800" baseline="30000" dirty="0">
                <a:solidFill>
                  <a:srgbClr val="7F7F7F"/>
                </a:solidFill>
                <a:latin typeface="Garamond" panose="02020404030301010803" pitchFamily="18" charset="0"/>
              </a:rPr>
              <a:t>3</a:t>
            </a:r>
            <a:r>
              <a:rPr lang="en-GB" sz="800" dirty="0">
                <a:solidFill>
                  <a:srgbClr val="5A5A5A"/>
                </a:solidFill>
                <a:latin typeface="Garamond" panose="02020404030301010803" pitchFamily="18" charset="0"/>
              </a:rPr>
              <a:t>Bloomberg, NKY Index, 31/10/2019; </a:t>
            </a:r>
            <a:r>
              <a:rPr lang="en-GB" sz="800" baseline="30000" dirty="0">
                <a:solidFill>
                  <a:srgbClr val="7F7F7F"/>
                </a:solidFill>
                <a:latin typeface="Garamond" panose="02020404030301010803" pitchFamily="18" charset="0"/>
              </a:rPr>
              <a:t>4</a:t>
            </a:r>
            <a:r>
              <a:rPr lang="en-GB" sz="800" dirty="0">
                <a:solidFill>
                  <a:srgbClr val="5A5A5A"/>
                </a:solidFill>
                <a:latin typeface="Garamond" panose="02020404030301010803" pitchFamily="18" charset="0"/>
              </a:rPr>
              <a:t>Bloomberg, SHCOMP Index, 31/10/2019; </a:t>
            </a:r>
            <a:r>
              <a:rPr lang="en-GB" sz="800" baseline="30000" dirty="0">
                <a:solidFill>
                  <a:srgbClr val="7F7F7F"/>
                </a:solidFill>
                <a:latin typeface="Garamond" panose="02020404030301010803" pitchFamily="18" charset="0"/>
              </a:rPr>
              <a:t>5</a:t>
            </a:r>
            <a:r>
              <a:rPr lang="en-GB" sz="800" dirty="0">
                <a:solidFill>
                  <a:srgbClr val="5A5A5A"/>
                </a:solidFill>
                <a:latin typeface="Garamond" panose="02020404030301010803" pitchFamily="18" charset="0"/>
              </a:rPr>
              <a:t>Bloomberg, EURUSD </a:t>
            </a:r>
            <a:r>
              <a:rPr lang="en-GB" sz="800" dirty="0" err="1">
                <a:solidFill>
                  <a:srgbClr val="5A5A5A"/>
                </a:solidFill>
                <a:latin typeface="Garamond" panose="02020404030301010803" pitchFamily="18" charset="0"/>
              </a:rPr>
              <a:t>Curncy</a:t>
            </a:r>
            <a:r>
              <a:rPr lang="en-GB" sz="800" dirty="0">
                <a:solidFill>
                  <a:srgbClr val="5A5A5A"/>
                </a:solidFill>
                <a:latin typeface="Garamond" panose="02020404030301010803" pitchFamily="18" charset="0"/>
              </a:rPr>
              <a:t> 31/10/2019; </a:t>
            </a:r>
            <a:r>
              <a:rPr lang="en-GB" sz="800" baseline="30000" dirty="0">
                <a:solidFill>
                  <a:srgbClr val="7F7F7F"/>
                </a:solidFill>
                <a:latin typeface="Garamond" panose="02020404030301010803" pitchFamily="18" charset="0"/>
              </a:rPr>
              <a:t>6</a:t>
            </a:r>
            <a:r>
              <a:rPr lang="en-GB" sz="800" dirty="0">
                <a:solidFill>
                  <a:srgbClr val="5A5A5A"/>
                </a:solidFill>
                <a:latin typeface="Garamond" panose="02020404030301010803" pitchFamily="18" charset="0"/>
              </a:rPr>
              <a:t>Bloomberg, GBP </a:t>
            </a:r>
            <a:r>
              <a:rPr lang="en-GB" sz="800" dirty="0" err="1">
                <a:solidFill>
                  <a:srgbClr val="5A5A5A"/>
                </a:solidFill>
                <a:latin typeface="Garamond" panose="02020404030301010803" pitchFamily="18" charset="0"/>
              </a:rPr>
              <a:t>Curncy</a:t>
            </a:r>
            <a:r>
              <a:rPr lang="en-GB" sz="800" dirty="0">
                <a:solidFill>
                  <a:srgbClr val="5A5A5A"/>
                </a:solidFill>
                <a:latin typeface="Garamond" panose="02020404030301010803" pitchFamily="18" charset="0"/>
              </a:rPr>
              <a:t>, 31/10/2019; </a:t>
            </a:r>
            <a:r>
              <a:rPr lang="en-GB" sz="800" baseline="30000" dirty="0">
                <a:solidFill>
                  <a:srgbClr val="7F7F7F"/>
                </a:solidFill>
                <a:latin typeface="Garamond" panose="02020404030301010803" pitchFamily="18" charset="0"/>
              </a:rPr>
              <a:t>8</a:t>
            </a:r>
            <a:r>
              <a:rPr lang="en-GB" sz="800" dirty="0">
                <a:solidFill>
                  <a:srgbClr val="5A5A5A"/>
                </a:solidFill>
                <a:latin typeface="Garamond" panose="02020404030301010803" pitchFamily="18" charset="0"/>
              </a:rPr>
              <a:t>Bloomberg, EURGBP </a:t>
            </a:r>
            <a:r>
              <a:rPr lang="en-GB" sz="800" dirty="0" err="1">
                <a:solidFill>
                  <a:srgbClr val="5A5A5A"/>
                </a:solidFill>
                <a:latin typeface="Garamond" panose="02020404030301010803" pitchFamily="18" charset="0"/>
              </a:rPr>
              <a:t>Curncy</a:t>
            </a:r>
            <a:r>
              <a:rPr lang="en-GB" sz="800" dirty="0">
                <a:solidFill>
                  <a:srgbClr val="5A5A5A"/>
                </a:solidFill>
                <a:latin typeface="Garamond" panose="02020404030301010803" pitchFamily="18" charset="0"/>
              </a:rPr>
              <a:t>, 31/10/2019; </a:t>
            </a:r>
          </a:p>
          <a:p>
            <a:pPr lvl="0" algn="just">
              <a:lnSpc>
                <a:spcPct val="107000"/>
              </a:lnSpc>
            </a:pPr>
            <a:endParaRPr lang="en-GB" sz="800" dirty="0">
              <a:solidFill>
                <a:srgbClr val="5A5A5A"/>
              </a:solidFill>
              <a:latin typeface="Garamond" panose="02020404030301010803" pitchFamily="18" charset="0"/>
              <a:ea typeface="Times New Roman" panose="02020603050405020304" pitchFamily="18" charset="0"/>
              <a:cs typeface="Times New Roman" panose="02020603050405020304" pitchFamily="18" charset="0"/>
            </a:endParaRPr>
          </a:p>
        </p:txBody>
      </p:sp>
      <p:pic>
        <p:nvPicPr>
          <p:cNvPr id="3" name="Picture 2">
            <a:extLst>
              <a:ext uri="{FF2B5EF4-FFF2-40B4-BE49-F238E27FC236}">
                <a16:creationId xmlns:a16="http://schemas.microsoft.com/office/drawing/2014/main" id="{143B4483-2094-41E2-9F93-3CFFFD11388D}"/>
              </a:ext>
            </a:extLst>
          </p:cNvPr>
          <p:cNvPicPr>
            <a:picLocks noChangeAspect="1"/>
          </p:cNvPicPr>
          <p:nvPr/>
        </p:nvPicPr>
        <p:blipFill>
          <a:blip r:embed="rId3"/>
          <a:stretch>
            <a:fillRect/>
          </a:stretch>
        </p:blipFill>
        <p:spPr>
          <a:xfrm>
            <a:off x="327992" y="6590925"/>
            <a:ext cx="5743575" cy="2428875"/>
          </a:xfrm>
          <a:prstGeom prst="rect">
            <a:avLst/>
          </a:prstGeom>
        </p:spPr>
      </p:pic>
    </p:spTree>
    <p:extLst>
      <p:ext uri="{BB962C8B-B14F-4D97-AF65-F5344CB8AC3E}">
        <p14:creationId xmlns:p14="http://schemas.microsoft.com/office/powerpoint/2010/main" val="40478978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
          <p:cNvSpPr txBox="1">
            <a:spLocks/>
          </p:cNvSpPr>
          <p:nvPr/>
        </p:nvSpPr>
        <p:spPr>
          <a:xfrm>
            <a:off x="327998" y="8049344"/>
            <a:ext cx="4104080" cy="333210"/>
          </a:xfrm>
          <a:prstGeom prst="rect">
            <a:avLst/>
          </a:prstGeom>
        </p:spPr>
        <p:txBody>
          <a:bodyPr lIns="83460" tIns="41730" rIns="83460" bIns="41730"/>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GB" sz="1300" b="1" dirty="0">
                <a:solidFill>
                  <a:srgbClr val="002C61"/>
                </a:solidFill>
              </a:rPr>
              <a:t>Disclaimer</a:t>
            </a:r>
          </a:p>
        </p:txBody>
      </p:sp>
      <p:sp>
        <p:nvSpPr>
          <p:cNvPr id="16" name="Title 1"/>
          <p:cNvSpPr txBox="1">
            <a:spLocks/>
          </p:cNvSpPr>
          <p:nvPr/>
        </p:nvSpPr>
        <p:spPr>
          <a:xfrm>
            <a:off x="327992" y="8234346"/>
            <a:ext cx="6269360" cy="1562099"/>
          </a:xfrm>
          <a:prstGeom prst="rect">
            <a:avLst/>
          </a:prstGeom>
        </p:spPr>
        <p:txBody>
          <a:bodyPr lIns="83460" tIns="41730" rIns="83460" bIns="41730"/>
          <a:lstStyle>
            <a:lvl1pPr algn="ctr" defTabSz="914400" rtl="0" eaLnBrk="1" latinLnBrk="0" hangingPunct="1">
              <a:spcBef>
                <a:spcPct val="0"/>
              </a:spcBef>
              <a:buNone/>
              <a:defRPr sz="4400" kern="1200">
                <a:solidFill>
                  <a:schemeClr val="tx1"/>
                </a:solidFill>
                <a:latin typeface="+mj-lt"/>
                <a:ea typeface="+mj-ea"/>
                <a:cs typeface="+mj-cs"/>
              </a:defRPr>
            </a:lvl1pPr>
          </a:lstStyle>
          <a:p>
            <a:pPr algn="just">
              <a:buClr>
                <a:srgbClr val="666666"/>
              </a:buClr>
            </a:pPr>
            <a:r>
              <a:rPr lang="en-US" sz="650" dirty="0">
                <a:solidFill>
                  <a:srgbClr val="5A5A5A"/>
                </a:solidFill>
                <a:latin typeface="+mn-lt"/>
                <a:cs typeface="Calibri" pitchFamily="34" charset="0"/>
              </a:rPr>
              <a:t>Its very important to be aware that this information intends to reflect investment ideas but that past performance or any theoretical indication of performance is not indicative of future results. This Fund is a “UCITS V sub-fund”. FCS Asset Management Ltd. (“FCS AM”) strongly recommends any person who receives this document to ask for external independent professional investment advice.</a:t>
            </a:r>
          </a:p>
          <a:p>
            <a:pPr algn="just">
              <a:buClr>
                <a:srgbClr val="666666"/>
              </a:buClr>
            </a:pPr>
            <a:r>
              <a:rPr lang="en-US" sz="650" dirty="0">
                <a:solidFill>
                  <a:srgbClr val="5A5A5A"/>
                </a:solidFill>
                <a:latin typeface="+mn-lt"/>
                <a:cs typeface="Calibri" pitchFamily="34" charset="0"/>
              </a:rPr>
              <a:t>FCS AM recommends that the reader interprets this information in conjunction which the “relevant documents” which include the Offering Document of FCS Global Fund Services ICAV and the Supplement of the FCS Navigator Plus as an Annex to this Document. The reader will have to carefully read and make sure to understand the part related to “The Strategy”. FCS AM also strongly recommends that the reader asks for external independent legal and tax advice in order to assess if this potential theoretical investment is adequate to the potential investors in the Fund.</a:t>
            </a:r>
          </a:p>
          <a:p>
            <a:pPr algn="just">
              <a:buClr>
                <a:srgbClr val="666666"/>
              </a:buClr>
            </a:pPr>
            <a:r>
              <a:rPr lang="en-US" sz="650" dirty="0">
                <a:solidFill>
                  <a:srgbClr val="5A5A5A"/>
                </a:solidFill>
                <a:latin typeface="+mn-lt"/>
                <a:cs typeface="Calibri" pitchFamily="34" charset="0"/>
              </a:rPr>
              <a:t>FCS AM does not intend with this presentation to present a complete description of the Fund and the strategy to which the Fund is linked and therefore strongly recommends not to invest in this or other similar fund unless the investor makes sure it understands the numerous risks associated with this potential investment. For this reason FCS AM, nor any of its Directors, representatives, affiliates or associated persons take no responsibility of liability whatsoever of any kind for the completeness, accuracy, veracity of the information contain herein.  FCS AM advises not to invest in this or any other potential fund, investment or security similar to this if is the potential investor does not realize that it can lose all or part of their investment due to an unlimited number of risks such as liquidity risks, credit risks, financial risks, market risks, security risks, geopolitical risks, legal and tax risks.</a:t>
            </a:r>
          </a:p>
          <a:p>
            <a:pPr algn="just">
              <a:buClr>
                <a:srgbClr val="666666"/>
              </a:buClr>
            </a:pPr>
            <a:r>
              <a:rPr lang="en-US" sz="650" dirty="0">
                <a:solidFill>
                  <a:srgbClr val="5A5A5A"/>
                </a:solidFill>
                <a:latin typeface="+mn-lt"/>
                <a:cs typeface="Calibri" pitchFamily="34" charset="0"/>
              </a:rPr>
              <a:t>FCS AM is </a:t>
            </a:r>
            <a:r>
              <a:rPr lang="en-US" sz="650" dirty="0" err="1">
                <a:solidFill>
                  <a:srgbClr val="5A5A5A"/>
                </a:solidFill>
                <a:latin typeface="+mn-lt"/>
                <a:cs typeface="Calibri" pitchFamily="34" charset="0"/>
              </a:rPr>
              <a:t>authorised</a:t>
            </a:r>
            <a:r>
              <a:rPr lang="en-US" sz="650" dirty="0">
                <a:solidFill>
                  <a:srgbClr val="5A5A5A"/>
                </a:solidFill>
                <a:latin typeface="+mn-lt"/>
                <a:cs typeface="Calibri" pitchFamily="34" charset="0"/>
              </a:rPr>
              <a:t> and regulated by the Malta Financial Services Authority. 	</a:t>
            </a:r>
            <a:endParaRPr lang="en-GB" sz="650" dirty="0">
              <a:solidFill>
                <a:srgbClr val="5A5A5A"/>
              </a:solidFill>
              <a:latin typeface="+mn-lt"/>
              <a:cs typeface="Calibri" pitchFamily="34" charset="0"/>
            </a:endParaRPr>
          </a:p>
          <a:p>
            <a:endParaRPr lang="en-GB" sz="650" dirty="0">
              <a:solidFill>
                <a:srgbClr val="5A5A5A"/>
              </a:solidFill>
            </a:endParaRPr>
          </a:p>
        </p:txBody>
      </p:sp>
      <p:sp>
        <p:nvSpPr>
          <p:cNvPr id="23" name="TextBox 22"/>
          <p:cNvSpPr txBox="1"/>
          <p:nvPr/>
        </p:nvSpPr>
        <p:spPr>
          <a:xfrm>
            <a:off x="379937" y="1239119"/>
            <a:ext cx="5607496" cy="361274"/>
          </a:xfrm>
          <a:prstGeom prst="rect">
            <a:avLst/>
          </a:prstGeom>
          <a:noFill/>
        </p:spPr>
        <p:txBody>
          <a:bodyPr wrap="square" lIns="83460" tIns="41730" rIns="83460" bIns="41730" rtlCol="0">
            <a:spAutoFit/>
          </a:bodyPr>
          <a:lstStyle/>
          <a:p>
            <a:r>
              <a:rPr lang="en-US" sz="900" b="1" dirty="0">
                <a:solidFill>
                  <a:srgbClr val="5A5A5A"/>
                </a:solidFill>
                <a:latin typeface="Garamond" pitchFamily="18" charset="0"/>
              </a:rPr>
              <a:t>Source: </a:t>
            </a:r>
            <a:r>
              <a:rPr lang="en-US" sz="900" dirty="0">
                <a:solidFill>
                  <a:srgbClr val="5A5A5A"/>
                </a:solidFill>
                <a:latin typeface="Garamond" pitchFamily="18" charset="0"/>
              </a:rPr>
              <a:t>Altarius as of 31/10/2019</a:t>
            </a:r>
          </a:p>
          <a:p>
            <a:r>
              <a:rPr lang="en-US" sz="900" dirty="0">
                <a:solidFill>
                  <a:srgbClr val="5A5A5A"/>
                </a:solidFill>
                <a:latin typeface="Garamond" pitchFamily="18" charset="0"/>
              </a:rPr>
              <a:t>.</a:t>
            </a:r>
          </a:p>
        </p:txBody>
      </p:sp>
      <p:grpSp>
        <p:nvGrpSpPr>
          <p:cNvPr id="4" name="Group 3"/>
          <p:cNvGrpSpPr/>
          <p:nvPr/>
        </p:nvGrpSpPr>
        <p:grpSpPr>
          <a:xfrm>
            <a:off x="332656" y="304801"/>
            <a:ext cx="1908448" cy="1143000"/>
            <a:chOff x="332656" y="304801"/>
            <a:chExt cx="1908448" cy="1143000"/>
          </a:xfrm>
        </p:grpSpPr>
        <p:sp>
          <p:nvSpPr>
            <p:cNvPr id="24" name="Title 1"/>
            <p:cNvSpPr txBox="1">
              <a:spLocks/>
            </p:cNvSpPr>
            <p:nvPr/>
          </p:nvSpPr>
          <p:spPr>
            <a:xfrm>
              <a:off x="332656" y="304801"/>
              <a:ext cx="1752600" cy="1143000"/>
            </a:xfrm>
            <a:prstGeom prst="rect">
              <a:avLst/>
            </a:prstGeom>
          </p:spPr>
          <p:txBody>
            <a:bodyPr lIns="83460" tIns="41730" rIns="83460" bIns="41730"/>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GB" sz="1100" b="1" dirty="0">
                  <a:solidFill>
                    <a:srgbClr val="002C61"/>
                  </a:solidFill>
                  <a:latin typeface="+mn-lt"/>
                </a:rPr>
                <a:t>Key Statistics</a:t>
              </a:r>
            </a:p>
            <a:p>
              <a:pPr algn="l"/>
              <a:r>
                <a:rPr lang="en-GB" sz="1100" dirty="0">
                  <a:solidFill>
                    <a:srgbClr val="5A5A5A"/>
                  </a:solidFill>
                </a:rPr>
                <a:t>YTD Return:	</a:t>
              </a:r>
            </a:p>
            <a:p>
              <a:pPr algn="l"/>
              <a:r>
                <a:rPr lang="mt-MT" sz="1100" dirty="0">
                  <a:solidFill>
                    <a:srgbClr val="5A5A5A"/>
                  </a:solidFill>
                </a:rPr>
                <a:t>Total RSI:</a:t>
              </a:r>
              <a:r>
                <a:rPr lang="en-GB" sz="1100" dirty="0">
                  <a:solidFill>
                    <a:srgbClr val="5A5A5A"/>
                  </a:solidFill>
                </a:rPr>
                <a:t>	</a:t>
              </a:r>
            </a:p>
            <a:p>
              <a:pPr algn="l"/>
              <a:r>
                <a:rPr lang="en-GB" sz="1100" dirty="0">
                  <a:solidFill>
                    <a:srgbClr val="5A5A5A"/>
                  </a:solidFill>
                </a:rPr>
                <a:t>Last 12M:</a:t>
              </a:r>
            </a:p>
            <a:p>
              <a:pPr algn="l"/>
              <a:r>
                <a:rPr lang="en-GB" sz="1100" dirty="0">
                  <a:solidFill>
                    <a:srgbClr val="5A5A5A"/>
                  </a:solidFill>
                </a:rPr>
                <a:t>% win months </a:t>
              </a:r>
              <a:r>
                <a:rPr lang="en-GB" sz="1100" dirty="0">
                  <a:solidFill>
                    <a:srgbClr val="5A5A5A"/>
                  </a:solidFill>
                  <a:latin typeface="+mn-lt"/>
                </a:rPr>
                <a:t>	</a:t>
              </a:r>
            </a:p>
          </p:txBody>
        </p:sp>
        <p:sp>
          <p:nvSpPr>
            <p:cNvPr id="18" name="Title 1"/>
            <p:cNvSpPr txBox="1">
              <a:spLocks/>
            </p:cNvSpPr>
            <p:nvPr/>
          </p:nvSpPr>
          <p:spPr>
            <a:xfrm>
              <a:off x="1593032" y="304801"/>
              <a:ext cx="648072" cy="1143000"/>
            </a:xfrm>
            <a:prstGeom prst="rect">
              <a:avLst/>
            </a:prstGeom>
          </p:spPr>
          <p:txBody>
            <a:bodyPr lIns="83460" tIns="41730" rIns="83460" bIns="41730"/>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en-US" sz="1100" dirty="0">
                <a:solidFill>
                  <a:srgbClr val="5A5A5A"/>
                </a:solidFill>
                <a:latin typeface="+mn-lt"/>
              </a:endParaRPr>
            </a:p>
            <a:p>
              <a:pPr algn="l"/>
              <a:r>
                <a:rPr lang="en-US" sz="1100" dirty="0">
                  <a:solidFill>
                    <a:srgbClr val="5A5A5A"/>
                  </a:solidFill>
                  <a:latin typeface="+mn-lt"/>
                </a:rPr>
                <a:t>-5.16%          -5.16%</a:t>
              </a:r>
              <a:r>
                <a:rPr lang="en-GB" sz="1100" dirty="0">
                  <a:solidFill>
                    <a:srgbClr val="5A5A5A"/>
                  </a:solidFill>
                  <a:latin typeface="+mn-lt"/>
                </a:rPr>
                <a:t>  -5.16% </a:t>
              </a:r>
            </a:p>
            <a:p>
              <a:pPr algn="l"/>
              <a:r>
                <a:rPr lang="en-US" sz="1100" dirty="0">
                  <a:solidFill>
                    <a:srgbClr val="5A5A5A"/>
                  </a:solidFill>
                  <a:latin typeface="+mn-lt"/>
                </a:rPr>
                <a:t> 0% </a:t>
              </a:r>
              <a:endParaRPr lang="en-GB" sz="1100" dirty="0">
                <a:solidFill>
                  <a:srgbClr val="5A5A5A"/>
                </a:solidFill>
                <a:latin typeface="+mn-lt"/>
              </a:endParaRPr>
            </a:p>
            <a:p>
              <a:pPr algn="l"/>
              <a:r>
                <a:rPr lang="en-US" sz="1100" dirty="0">
                  <a:solidFill>
                    <a:srgbClr val="5A5A5A"/>
                  </a:solidFill>
                  <a:latin typeface="+mn-lt"/>
                </a:rPr>
                <a:t>  </a:t>
              </a:r>
              <a:endParaRPr lang="en-GB" sz="1100" dirty="0">
                <a:solidFill>
                  <a:srgbClr val="5A5A5A"/>
                </a:solidFill>
                <a:latin typeface="+mn-lt"/>
              </a:endParaRPr>
            </a:p>
          </p:txBody>
        </p:sp>
      </p:grpSp>
      <p:sp>
        <p:nvSpPr>
          <p:cNvPr id="28" name="Title 1"/>
          <p:cNvSpPr txBox="1">
            <a:spLocks/>
          </p:cNvSpPr>
          <p:nvPr/>
        </p:nvSpPr>
        <p:spPr>
          <a:xfrm>
            <a:off x="327992" y="1607818"/>
            <a:ext cx="6269360" cy="3346976"/>
          </a:xfrm>
          <a:prstGeom prst="rect">
            <a:avLst/>
          </a:prstGeom>
        </p:spPr>
        <p:txBody>
          <a:bodyPr lIns="83460" tIns="41730" rIns="83460" bIns="41730"/>
          <a:lstStyle>
            <a:lvl1pPr algn="ctr" defTabSz="914400" rtl="0" eaLnBrk="1" latinLnBrk="0" hangingPunct="1">
              <a:spcBef>
                <a:spcPct val="0"/>
              </a:spcBef>
              <a:buNone/>
              <a:defRPr sz="4400" kern="1200">
                <a:solidFill>
                  <a:schemeClr val="tx1"/>
                </a:solidFill>
                <a:latin typeface="+mj-lt"/>
                <a:ea typeface="+mj-ea"/>
                <a:cs typeface="+mj-cs"/>
              </a:defRPr>
            </a:lvl1pPr>
          </a:lstStyle>
          <a:p>
            <a:pPr algn="just"/>
            <a:r>
              <a:rPr lang="en-GB" sz="1300" b="1" dirty="0">
                <a:solidFill>
                  <a:srgbClr val="002C61"/>
                </a:solidFill>
              </a:rPr>
              <a:t>Portfolio Commentary</a:t>
            </a:r>
          </a:p>
          <a:p>
            <a:pPr algn="just"/>
            <a:endParaRPr lang="en-GB" sz="400" b="1" dirty="0">
              <a:solidFill>
                <a:srgbClr val="002C61"/>
              </a:solidFill>
            </a:endParaRPr>
          </a:p>
          <a:p>
            <a:pPr lvl="0" algn="just" defTabSz="834605">
              <a:spcBef>
                <a:spcPts val="0"/>
              </a:spcBef>
            </a:pPr>
            <a:r>
              <a:rPr lang="en-GB" sz="1200" dirty="0">
                <a:solidFill>
                  <a:srgbClr val="5A5A5A"/>
                </a:solidFill>
                <a:ea typeface="+mn-ea"/>
                <a:cs typeface="+mn-cs"/>
              </a:rPr>
              <a:t>In addition to the recovery of sentiment, October offered equity markets another argument to support the improvement of expectations: the start of the company results campaign of 3Q 2019. Most of the benefits presented until the closing date of this Monthly Report far exceeded the forecasts of analysts, especially in the US, although it should be remembered that, since the beginning of the year, analysts have generally lowered their projections due to the worsening of economic growth prospects.</a:t>
            </a:r>
          </a:p>
          <a:p>
            <a:pPr lvl="0" algn="just" defTabSz="834605">
              <a:spcBef>
                <a:spcPts val="0"/>
              </a:spcBef>
            </a:pPr>
            <a:endParaRPr lang="en-GB" sz="1200" dirty="0">
              <a:solidFill>
                <a:srgbClr val="5A5A5A"/>
              </a:solidFill>
              <a:ea typeface="+mn-ea"/>
              <a:cs typeface="+mn-cs"/>
            </a:endParaRPr>
          </a:p>
          <a:p>
            <a:pPr lvl="0" algn="just" defTabSz="834605">
              <a:spcBef>
                <a:spcPts val="0"/>
              </a:spcBef>
            </a:pPr>
            <a:r>
              <a:rPr lang="en-GB" sz="1200" dirty="0">
                <a:solidFill>
                  <a:srgbClr val="5A5A5A"/>
                </a:solidFill>
                <a:ea typeface="+mn-ea"/>
                <a:cs typeface="+mn-cs"/>
              </a:rPr>
              <a:t>The fund just started its activity two months ago and, for the time being, it will keep up a conservative profile by investing in different government bonds to comply with liquidity regulations. Thus its investments are diversified between short bonds in Germany, France, Netherland, Spain and Austria being Germany the largest exposure with a 28% of the AUM.</a:t>
            </a:r>
          </a:p>
          <a:p>
            <a:pPr lvl="0" algn="just" defTabSz="834605">
              <a:spcBef>
                <a:spcPts val="0"/>
              </a:spcBef>
            </a:pPr>
            <a:endParaRPr lang="en-GB" sz="1200" dirty="0">
              <a:solidFill>
                <a:srgbClr val="5A5A5A"/>
              </a:solidFill>
              <a:ea typeface="+mn-ea"/>
              <a:cs typeface="+mn-cs"/>
            </a:endParaRPr>
          </a:p>
          <a:p>
            <a:pPr lvl="0" algn="just" defTabSz="834605">
              <a:spcBef>
                <a:spcPts val="0"/>
              </a:spcBef>
            </a:pPr>
            <a:r>
              <a:rPr lang="en-GB" sz="1200" dirty="0">
                <a:solidFill>
                  <a:srgbClr val="5A5A5A"/>
                </a:solidFill>
                <a:latin typeface="Garamond" panose="02020404030301010803" pitchFamily="18" charset="0"/>
              </a:rPr>
              <a:t>We remind our clients that the fund follows its investment strategy by seeking to provide absolute returns through investing mostly in S&amp;P index through derivatives and equities. </a:t>
            </a:r>
            <a:r>
              <a:rPr lang="en-GB" sz="1200" dirty="0">
                <a:solidFill>
                  <a:srgbClr val="5A5A5A"/>
                </a:solidFill>
              </a:rPr>
              <a:t>FCS Altarius Bravo Fund performance decreased by -3.35% in October.</a:t>
            </a:r>
          </a:p>
          <a:p>
            <a:pPr algn="just"/>
            <a:endParaRPr lang="en-GB" sz="1200" dirty="0">
              <a:solidFill>
                <a:srgbClr val="5A5A5A"/>
              </a:solidFill>
            </a:endParaRPr>
          </a:p>
        </p:txBody>
      </p:sp>
      <p:grpSp>
        <p:nvGrpSpPr>
          <p:cNvPr id="22" name="Group 21">
            <a:extLst>
              <a:ext uri="{FF2B5EF4-FFF2-40B4-BE49-F238E27FC236}">
                <a16:creationId xmlns:a16="http://schemas.microsoft.com/office/drawing/2014/main" id="{95D63791-DA5E-4DFA-B7BC-F66B17BC8F36}"/>
              </a:ext>
            </a:extLst>
          </p:cNvPr>
          <p:cNvGrpSpPr/>
          <p:nvPr/>
        </p:nvGrpSpPr>
        <p:grpSpPr>
          <a:xfrm>
            <a:off x="327992" y="4879945"/>
            <a:ext cx="8104281" cy="3016447"/>
            <a:chOff x="312562" y="5394127"/>
            <a:chExt cx="8104281" cy="3016447"/>
          </a:xfrm>
        </p:grpSpPr>
        <p:sp>
          <p:nvSpPr>
            <p:cNvPr id="27" name="Title 1">
              <a:extLst>
                <a:ext uri="{FF2B5EF4-FFF2-40B4-BE49-F238E27FC236}">
                  <a16:creationId xmlns:a16="http://schemas.microsoft.com/office/drawing/2014/main" id="{EE86E37D-A0FF-4995-AF46-164C6EB88510}"/>
                </a:ext>
              </a:extLst>
            </p:cNvPr>
            <p:cNvSpPr txBox="1">
              <a:spLocks/>
            </p:cNvSpPr>
            <p:nvPr/>
          </p:nvSpPr>
          <p:spPr>
            <a:xfrm>
              <a:off x="312562" y="5667210"/>
              <a:ext cx="1698172" cy="1981200"/>
            </a:xfrm>
            <a:prstGeom prst="rect">
              <a:avLst/>
            </a:prstGeom>
          </p:spPr>
          <p:txBody>
            <a:bodyPr lIns="83460" tIns="41730" rIns="83460" bIns="41730"/>
            <a:lstStyle>
              <a:defPPr>
                <a:defRPr lang="en-US"/>
              </a:defPPr>
              <a:lvl1pPr marL="0" algn="l" defTabSz="834605" rtl="0" eaLnBrk="1" latinLnBrk="0" hangingPunct="1">
                <a:defRPr sz="1700" kern="1200">
                  <a:solidFill>
                    <a:schemeClr val="tx1"/>
                  </a:solidFill>
                  <a:latin typeface="+mn-lt"/>
                  <a:ea typeface="+mn-ea"/>
                  <a:cs typeface="+mn-cs"/>
                </a:defRPr>
              </a:lvl1pPr>
              <a:lvl2pPr marL="417303" algn="l" defTabSz="834605" rtl="0" eaLnBrk="1" latinLnBrk="0" hangingPunct="1">
                <a:defRPr sz="1700" kern="1200">
                  <a:solidFill>
                    <a:schemeClr val="tx1"/>
                  </a:solidFill>
                  <a:latin typeface="+mn-lt"/>
                  <a:ea typeface="+mn-ea"/>
                  <a:cs typeface="+mn-cs"/>
                </a:defRPr>
              </a:lvl2pPr>
              <a:lvl3pPr marL="834605" algn="l" defTabSz="834605" rtl="0" eaLnBrk="1" latinLnBrk="0" hangingPunct="1">
                <a:defRPr sz="1700" kern="1200">
                  <a:solidFill>
                    <a:schemeClr val="tx1"/>
                  </a:solidFill>
                  <a:latin typeface="+mn-lt"/>
                  <a:ea typeface="+mn-ea"/>
                  <a:cs typeface="+mn-cs"/>
                </a:defRPr>
              </a:lvl3pPr>
              <a:lvl4pPr marL="1251908" algn="l" defTabSz="834605" rtl="0" eaLnBrk="1" latinLnBrk="0" hangingPunct="1">
                <a:defRPr sz="1700" kern="1200">
                  <a:solidFill>
                    <a:schemeClr val="tx1"/>
                  </a:solidFill>
                  <a:latin typeface="+mn-lt"/>
                  <a:ea typeface="+mn-ea"/>
                  <a:cs typeface="+mn-cs"/>
                </a:defRPr>
              </a:lvl4pPr>
              <a:lvl5pPr marL="1669211" algn="l" defTabSz="834605" rtl="0" eaLnBrk="1" latinLnBrk="0" hangingPunct="1">
                <a:defRPr sz="1700" kern="1200">
                  <a:solidFill>
                    <a:schemeClr val="tx1"/>
                  </a:solidFill>
                  <a:latin typeface="+mn-lt"/>
                  <a:ea typeface="+mn-ea"/>
                  <a:cs typeface="+mn-cs"/>
                </a:defRPr>
              </a:lvl5pPr>
              <a:lvl6pPr marL="2086513" algn="l" defTabSz="834605" rtl="0" eaLnBrk="1" latinLnBrk="0" hangingPunct="1">
                <a:defRPr sz="1700" kern="1200">
                  <a:solidFill>
                    <a:schemeClr val="tx1"/>
                  </a:solidFill>
                  <a:latin typeface="+mn-lt"/>
                  <a:ea typeface="+mn-ea"/>
                  <a:cs typeface="+mn-cs"/>
                </a:defRPr>
              </a:lvl6pPr>
              <a:lvl7pPr marL="2503815" algn="l" defTabSz="834605" rtl="0" eaLnBrk="1" latinLnBrk="0" hangingPunct="1">
                <a:defRPr sz="1700" kern="1200">
                  <a:solidFill>
                    <a:schemeClr val="tx1"/>
                  </a:solidFill>
                  <a:latin typeface="+mn-lt"/>
                  <a:ea typeface="+mn-ea"/>
                  <a:cs typeface="+mn-cs"/>
                </a:defRPr>
              </a:lvl7pPr>
              <a:lvl8pPr marL="2921118" algn="l" defTabSz="834605" rtl="0" eaLnBrk="1" latinLnBrk="0" hangingPunct="1">
                <a:defRPr sz="1700" kern="1200">
                  <a:solidFill>
                    <a:schemeClr val="tx1"/>
                  </a:solidFill>
                  <a:latin typeface="+mn-lt"/>
                  <a:ea typeface="+mn-ea"/>
                  <a:cs typeface="+mn-cs"/>
                </a:defRPr>
              </a:lvl8pPr>
              <a:lvl9pPr marL="3338421" algn="l" defTabSz="834605" rtl="0" eaLnBrk="1" latinLnBrk="0" hangingPunct="1">
                <a:defRPr sz="1700" kern="1200">
                  <a:solidFill>
                    <a:schemeClr val="tx1"/>
                  </a:solidFill>
                  <a:latin typeface="+mn-lt"/>
                  <a:ea typeface="+mn-ea"/>
                  <a:cs typeface="+mn-cs"/>
                </a:defRPr>
              </a:lvl9pPr>
            </a:lstStyle>
            <a:p>
              <a:pPr algn="l"/>
              <a:r>
                <a:rPr lang="en-GB" sz="1100" b="1" dirty="0">
                  <a:solidFill>
                    <a:srgbClr val="5A5A5A"/>
                  </a:solidFill>
                </a:rPr>
                <a:t>Investment Manager:</a:t>
              </a:r>
            </a:p>
            <a:p>
              <a:pPr algn="l"/>
              <a:r>
                <a:rPr lang="en-GB" sz="1100" b="1" dirty="0">
                  <a:solidFill>
                    <a:srgbClr val="5A5A5A"/>
                  </a:solidFill>
                </a:rPr>
                <a:t>Custodian:             </a:t>
              </a:r>
            </a:p>
            <a:p>
              <a:pPr algn="l"/>
              <a:r>
                <a:rPr lang="en-GB" sz="1100" b="1" dirty="0">
                  <a:solidFill>
                    <a:srgbClr val="5A5A5A"/>
                  </a:solidFill>
                </a:rPr>
                <a:t>Bloomberg Code:  </a:t>
              </a:r>
            </a:p>
            <a:p>
              <a:pPr algn="l"/>
              <a:r>
                <a:rPr lang="en-GB" sz="1100" b="1" dirty="0">
                  <a:solidFill>
                    <a:srgbClr val="5A5A5A"/>
                  </a:solidFill>
                </a:rPr>
                <a:t>Management Fee:  </a:t>
              </a:r>
            </a:p>
            <a:p>
              <a:pPr algn="l"/>
              <a:endParaRPr lang="en-GB" sz="1100" b="1" dirty="0">
                <a:solidFill>
                  <a:srgbClr val="5A5A5A"/>
                </a:solidFill>
              </a:endParaRPr>
            </a:p>
            <a:p>
              <a:pPr algn="l"/>
              <a:r>
                <a:rPr lang="en-GB" sz="1100" b="1" dirty="0">
                  <a:solidFill>
                    <a:srgbClr val="5A5A5A"/>
                  </a:solidFill>
                </a:rPr>
                <a:t>Performance Fee:</a:t>
              </a:r>
            </a:p>
            <a:p>
              <a:pPr algn="l"/>
              <a:endParaRPr lang="en-GB" sz="1100" b="1" dirty="0">
                <a:solidFill>
                  <a:srgbClr val="5A5A5A"/>
                </a:solidFill>
              </a:endParaRPr>
            </a:p>
            <a:p>
              <a:pPr algn="l"/>
              <a:endParaRPr lang="en-GB" sz="1100" b="1" dirty="0">
                <a:solidFill>
                  <a:srgbClr val="5A5A5A"/>
                </a:solidFill>
              </a:endParaRPr>
            </a:p>
            <a:p>
              <a:pPr algn="l"/>
              <a:r>
                <a:rPr lang="en-GB" sz="1100" b="1" dirty="0">
                  <a:solidFill>
                    <a:srgbClr val="5A5A5A"/>
                  </a:solidFill>
                </a:rPr>
                <a:t>Custodian Fee:</a:t>
              </a:r>
            </a:p>
            <a:p>
              <a:pPr algn="l"/>
              <a:r>
                <a:rPr lang="en-GB" sz="1100" b="1" dirty="0">
                  <a:solidFill>
                    <a:srgbClr val="5A5A5A"/>
                  </a:solidFill>
                </a:rPr>
                <a:t>Minimum Investment:</a:t>
              </a:r>
            </a:p>
            <a:p>
              <a:pPr algn="l"/>
              <a:r>
                <a:rPr lang="en-GB" sz="1100" b="1" dirty="0">
                  <a:solidFill>
                    <a:srgbClr val="5A5A5A"/>
                  </a:solidFill>
                </a:rPr>
                <a:t>Liquidity:</a:t>
              </a:r>
            </a:p>
            <a:p>
              <a:pPr algn="l"/>
              <a:r>
                <a:rPr lang="en-GB" sz="1100" b="1" dirty="0">
                  <a:solidFill>
                    <a:srgbClr val="5A5A5A"/>
                  </a:solidFill>
                </a:rPr>
                <a:t>Subscriptions:</a:t>
              </a:r>
            </a:p>
          </p:txBody>
        </p:sp>
        <p:sp>
          <p:nvSpPr>
            <p:cNvPr id="29" name="Title 1">
              <a:extLst>
                <a:ext uri="{FF2B5EF4-FFF2-40B4-BE49-F238E27FC236}">
                  <a16:creationId xmlns:a16="http://schemas.microsoft.com/office/drawing/2014/main" id="{544A8A09-2887-42B9-AF15-E4C444E00FEB}"/>
                </a:ext>
              </a:extLst>
            </p:cNvPr>
            <p:cNvSpPr txBox="1">
              <a:spLocks/>
            </p:cNvSpPr>
            <p:nvPr/>
          </p:nvSpPr>
          <p:spPr>
            <a:xfrm>
              <a:off x="312565" y="5402343"/>
              <a:ext cx="4339771" cy="333210"/>
            </a:xfrm>
            <a:prstGeom prst="rect">
              <a:avLst/>
            </a:prstGeom>
          </p:spPr>
          <p:txBody>
            <a:bodyPr lIns="83460" tIns="41730" rIns="83460" bIns="41730"/>
            <a:lstStyle>
              <a:defPPr>
                <a:defRPr lang="en-US"/>
              </a:defPPr>
              <a:lvl1pPr marL="0" algn="l" defTabSz="834605" rtl="0" eaLnBrk="1" latinLnBrk="0" hangingPunct="1">
                <a:defRPr sz="1700" kern="1200">
                  <a:solidFill>
                    <a:schemeClr val="tx1"/>
                  </a:solidFill>
                  <a:latin typeface="+mn-lt"/>
                  <a:ea typeface="+mn-ea"/>
                  <a:cs typeface="+mn-cs"/>
                </a:defRPr>
              </a:lvl1pPr>
              <a:lvl2pPr marL="417303" algn="l" defTabSz="834605" rtl="0" eaLnBrk="1" latinLnBrk="0" hangingPunct="1">
                <a:defRPr sz="1700" kern="1200">
                  <a:solidFill>
                    <a:schemeClr val="tx1"/>
                  </a:solidFill>
                  <a:latin typeface="+mn-lt"/>
                  <a:ea typeface="+mn-ea"/>
                  <a:cs typeface="+mn-cs"/>
                </a:defRPr>
              </a:lvl2pPr>
              <a:lvl3pPr marL="834605" algn="l" defTabSz="834605" rtl="0" eaLnBrk="1" latinLnBrk="0" hangingPunct="1">
                <a:defRPr sz="1700" kern="1200">
                  <a:solidFill>
                    <a:schemeClr val="tx1"/>
                  </a:solidFill>
                  <a:latin typeface="+mn-lt"/>
                  <a:ea typeface="+mn-ea"/>
                  <a:cs typeface="+mn-cs"/>
                </a:defRPr>
              </a:lvl3pPr>
              <a:lvl4pPr marL="1251908" algn="l" defTabSz="834605" rtl="0" eaLnBrk="1" latinLnBrk="0" hangingPunct="1">
                <a:defRPr sz="1700" kern="1200">
                  <a:solidFill>
                    <a:schemeClr val="tx1"/>
                  </a:solidFill>
                  <a:latin typeface="+mn-lt"/>
                  <a:ea typeface="+mn-ea"/>
                  <a:cs typeface="+mn-cs"/>
                </a:defRPr>
              </a:lvl4pPr>
              <a:lvl5pPr marL="1669211" algn="l" defTabSz="834605" rtl="0" eaLnBrk="1" latinLnBrk="0" hangingPunct="1">
                <a:defRPr sz="1700" kern="1200">
                  <a:solidFill>
                    <a:schemeClr val="tx1"/>
                  </a:solidFill>
                  <a:latin typeface="+mn-lt"/>
                  <a:ea typeface="+mn-ea"/>
                  <a:cs typeface="+mn-cs"/>
                </a:defRPr>
              </a:lvl5pPr>
              <a:lvl6pPr marL="2086513" algn="l" defTabSz="834605" rtl="0" eaLnBrk="1" latinLnBrk="0" hangingPunct="1">
                <a:defRPr sz="1700" kern="1200">
                  <a:solidFill>
                    <a:schemeClr val="tx1"/>
                  </a:solidFill>
                  <a:latin typeface="+mn-lt"/>
                  <a:ea typeface="+mn-ea"/>
                  <a:cs typeface="+mn-cs"/>
                </a:defRPr>
              </a:lvl6pPr>
              <a:lvl7pPr marL="2503815" algn="l" defTabSz="834605" rtl="0" eaLnBrk="1" latinLnBrk="0" hangingPunct="1">
                <a:defRPr sz="1700" kern="1200">
                  <a:solidFill>
                    <a:schemeClr val="tx1"/>
                  </a:solidFill>
                  <a:latin typeface="+mn-lt"/>
                  <a:ea typeface="+mn-ea"/>
                  <a:cs typeface="+mn-cs"/>
                </a:defRPr>
              </a:lvl7pPr>
              <a:lvl8pPr marL="2921118" algn="l" defTabSz="834605" rtl="0" eaLnBrk="1" latinLnBrk="0" hangingPunct="1">
                <a:defRPr sz="1700" kern="1200">
                  <a:solidFill>
                    <a:schemeClr val="tx1"/>
                  </a:solidFill>
                  <a:latin typeface="+mn-lt"/>
                  <a:ea typeface="+mn-ea"/>
                  <a:cs typeface="+mn-cs"/>
                </a:defRPr>
              </a:lvl8pPr>
              <a:lvl9pPr marL="3338421" algn="l" defTabSz="834605" rtl="0" eaLnBrk="1" latinLnBrk="0" hangingPunct="1">
                <a:defRPr sz="1700" kern="1200">
                  <a:solidFill>
                    <a:schemeClr val="tx1"/>
                  </a:solidFill>
                  <a:latin typeface="+mn-lt"/>
                  <a:ea typeface="+mn-ea"/>
                  <a:cs typeface="+mn-cs"/>
                </a:defRPr>
              </a:lvl9pPr>
            </a:lstStyle>
            <a:p>
              <a:pPr algn="l"/>
              <a:r>
                <a:rPr lang="en-GB" sz="1300" b="1" dirty="0">
                  <a:solidFill>
                    <a:srgbClr val="002C61"/>
                  </a:solidFill>
                </a:rPr>
                <a:t>Fund Information</a:t>
              </a:r>
            </a:p>
          </p:txBody>
        </p:sp>
        <p:sp>
          <p:nvSpPr>
            <p:cNvPr id="30" name="Title 1">
              <a:extLst>
                <a:ext uri="{FF2B5EF4-FFF2-40B4-BE49-F238E27FC236}">
                  <a16:creationId xmlns:a16="http://schemas.microsoft.com/office/drawing/2014/main" id="{DFAD517B-A68B-463E-BD2C-D4E38516BDA3}"/>
                </a:ext>
              </a:extLst>
            </p:cNvPr>
            <p:cNvSpPr txBox="1">
              <a:spLocks/>
            </p:cNvSpPr>
            <p:nvPr/>
          </p:nvSpPr>
          <p:spPr>
            <a:xfrm>
              <a:off x="1723102" y="5637964"/>
              <a:ext cx="2895600" cy="2748657"/>
            </a:xfrm>
            <a:prstGeom prst="rect">
              <a:avLst/>
            </a:prstGeom>
          </p:spPr>
          <p:txBody>
            <a:bodyPr lIns="83460" tIns="41730" rIns="83460" bIns="41730"/>
            <a:lstStyle>
              <a:defPPr>
                <a:defRPr lang="en-US"/>
              </a:defPPr>
              <a:lvl1pPr marL="0" algn="l" defTabSz="834605" rtl="0" eaLnBrk="1" latinLnBrk="0" hangingPunct="1">
                <a:defRPr sz="1700" kern="1200">
                  <a:solidFill>
                    <a:schemeClr val="tx1"/>
                  </a:solidFill>
                  <a:latin typeface="+mn-lt"/>
                  <a:ea typeface="+mn-ea"/>
                  <a:cs typeface="+mn-cs"/>
                </a:defRPr>
              </a:lvl1pPr>
              <a:lvl2pPr marL="417303" algn="l" defTabSz="834605" rtl="0" eaLnBrk="1" latinLnBrk="0" hangingPunct="1">
                <a:defRPr sz="1700" kern="1200">
                  <a:solidFill>
                    <a:schemeClr val="tx1"/>
                  </a:solidFill>
                  <a:latin typeface="+mn-lt"/>
                  <a:ea typeface="+mn-ea"/>
                  <a:cs typeface="+mn-cs"/>
                </a:defRPr>
              </a:lvl2pPr>
              <a:lvl3pPr marL="834605" algn="l" defTabSz="834605" rtl="0" eaLnBrk="1" latinLnBrk="0" hangingPunct="1">
                <a:defRPr sz="1700" kern="1200">
                  <a:solidFill>
                    <a:schemeClr val="tx1"/>
                  </a:solidFill>
                  <a:latin typeface="+mn-lt"/>
                  <a:ea typeface="+mn-ea"/>
                  <a:cs typeface="+mn-cs"/>
                </a:defRPr>
              </a:lvl3pPr>
              <a:lvl4pPr marL="1251908" algn="l" defTabSz="834605" rtl="0" eaLnBrk="1" latinLnBrk="0" hangingPunct="1">
                <a:defRPr sz="1700" kern="1200">
                  <a:solidFill>
                    <a:schemeClr val="tx1"/>
                  </a:solidFill>
                  <a:latin typeface="+mn-lt"/>
                  <a:ea typeface="+mn-ea"/>
                  <a:cs typeface="+mn-cs"/>
                </a:defRPr>
              </a:lvl4pPr>
              <a:lvl5pPr marL="1669211" algn="l" defTabSz="834605" rtl="0" eaLnBrk="1" latinLnBrk="0" hangingPunct="1">
                <a:defRPr sz="1700" kern="1200">
                  <a:solidFill>
                    <a:schemeClr val="tx1"/>
                  </a:solidFill>
                  <a:latin typeface="+mn-lt"/>
                  <a:ea typeface="+mn-ea"/>
                  <a:cs typeface="+mn-cs"/>
                </a:defRPr>
              </a:lvl5pPr>
              <a:lvl6pPr marL="2086513" algn="l" defTabSz="834605" rtl="0" eaLnBrk="1" latinLnBrk="0" hangingPunct="1">
                <a:defRPr sz="1700" kern="1200">
                  <a:solidFill>
                    <a:schemeClr val="tx1"/>
                  </a:solidFill>
                  <a:latin typeface="+mn-lt"/>
                  <a:ea typeface="+mn-ea"/>
                  <a:cs typeface="+mn-cs"/>
                </a:defRPr>
              </a:lvl6pPr>
              <a:lvl7pPr marL="2503815" algn="l" defTabSz="834605" rtl="0" eaLnBrk="1" latinLnBrk="0" hangingPunct="1">
                <a:defRPr sz="1700" kern="1200">
                  <a:solidFill>
                    <a:schemeClr val="tx1"/>
                  </a:solidFill>
                  <a:latin typeface="+mn-lt"/>
                  <a:ea typeface="+mn-ea"/>
                  <a:cs typeface="+mn-cs"/>
                </a:defRPr>
              </a:lvl7pPr>
              <a:lvl8pPr marL="2921118" algn="l" defTabSz="834605" rtl="0" eaLnBrk="1" latinLnBrk="0" hangingPunct="1">
                <a:defRPr sz="1700" kern="1200">
                  <a:solidFill>
                    <a:schemeClr val="tx1"/>
                  </a:solidFill>
                  <a:latin typeface="+mn-lt"/>
                  <a:ea typeface="+mn-ea"/>
                  <a:cs typeface="+mn-cs"/>
                </a:defRPr>
              </a:lvl8pPr>
              <a:lvl9pPr marL="3338421" algn="l" defTabSz="834605" rtl="0" eaLnBrk="1" latinLnBrk="0" hangingPunct="1">
                <a:defRPr sz="1700" kern="1200">
                  <a:solidFill>
                    <a:schemeClr val="tx1"/>
                  </a:solidFill>
                  <a:latin typeface="+mn-lt"/>
                  <a:ea typeface="+mn-ea"/>
                  <a:cs typeface="+mn-cs"/>
                </a:defRPr>
              </a:lvl9pPr>
            </a:lstStyle>
            <a:p>
              <a:pPr algn="l"/>
              <a:r>
                <a:rPr lang="en-GB" sz="1100" dirty="0">
                  <a:solidFill>
                    <a:srgbClr val="5A5A5A"/>
                  </a:solidFill>
                </a:rPr>
                <a:t>FCS Asset Management</a:t>
              </a:r>
            </a:p>
            <a:p>
              <a:pPr algn="l"/>
              <a:r>
                <a:rPr lang="en-GB" sz="1100" dirty="0" err="1">
                  <a:solidFill>
                    <a:srgbClr val="5A5A5A"/>
                  </a:solidFill>
                </a:rPr>
                <a:t>Societe</a:t>
              </a:r>
              <a:r>
                <a:rPr lang="en-GB" sz="1100" dirty="0">
                  <a:solidFill>
                    <a:srgbClr val="5A5A5A"/>
                  </a:solidFill>
                </a:rPr>
                <a:t> </a:t>
              </a:r>
              <a:r>
                <a:rPr lang="en-GB" sz="1100" dirty="0" err="1">
                  <a:solidFill>
                    <a:srgbClr val="5A5A5A"/>
                  </a:solidFill>
                </a:rPr>
                <a:t>Generale</a:t>
              </a:r>
              <a:r>
                <a:rPr lang="en-GB" sz="1100" dirty="0">
                  <a:solidFill>
                    <a:srgbClr val="5A5A5A"/>
                  </a:solidFill>
                </a:rPr>
                <a:t> SA</a:t>
              </a:r>
            </a:p>
            <a:p>
              <a:r>
                <a:rPr lang="en-US" sz="1100" dirty="0">
                  <a:solidFill>
                    <a:srgbClr val="5A5A5A"/>
                  </a:solidFill>
                  <a:latin typeface="Times New Roman" panose="02020603050405020304" pitchFamily="18" charset="0"/>
                </a:rPr>
                <a:t>ALTBVSA ID Equity</a:t>
              </a:r>
              <a:endParaRPr lang="en-GB" sz="1100" dirty="0">
                <a:solidFill>
                  <a:srgbClr val="5A5A5A"/>
                </a:solidFill>
                <a:latin typeface="Times New Roman" panose="02020603050405020304" pitchFamily="18" charset="0"/>
              </a:endParaRPr>
            </a:p>
            <a:p>
              <a:r>
                <a:rPr lang="en-GB" sz="1100" dirty="0">
                  <a:solidFill>
                    <a:srgbClr val="5A5A5A"/>
                  </a:solidFill>
                </a:rPr>
                <a:t>3.00%</a:t>
              </a:r>
            </a:p>
            <a:p>
              <a:pPr algn="l"/>
              <a:endParaRPr lang="en-GB" sz="1100" dirty="0">
                <a:solidFill>
                  <a:srgbClr val="5A5A5A"/>
                </a:solidFill>
              </a:endParaRPr>
            </a:p>
            <a:p>
              <a:pPr algn="l"/>
              <a:r>
                <a:rPr lang="en-GB" sz="1100" dirty="0">
                  <a:solidFill>
                    <a:srgbClr val="5A5A5A"/>
                  </a:solidFill>
                </a:rPr>
                <a:t>20% per annum</a:t>
              </a:r>
            </a:p>
            <a:p>
              <a:pPr algn="l"/>
              <a:endParaRPr lang="en-GB" sz="1100" dirty="0">
                <a:solidFill>
                  <a:srgbClr val="5A5A5A"/>
                </a:solidFill>
              </a:endParaRPr>
            </a:p>
            <a:p>
              <a:pPr algn="l"/>
              <a:endParaRPr lang="en-GB" sz="1100" dirty="0">
                <a:solidFill>
                  <a:srgbClr val="5A5A5A"/>
                </a:solidFill>
              </a:endParaRPr>
            </a:p>
            <a:p>
              <a:pPr algn="l"/>
              <a:r>
                <a:rPr lang="en-GB" sz="1100" dirty="0">
                  <a:solidFill>
                    <a:srgbClr val="5A5A5A"/>
                  </a:solidFill>
                </a:rPr>
                <a:t>0.03% (&lt;600K), 0.02% (excess 600K)</a:t>
              </a:r>
            </a:p>
            <a:p>
              <a:pPr algn="l"/>
              <a:r>
                <a:rPr lang="en-GB" sz="1100" dirty="0">
                  <a:solidFill>
                    <a:srgbClr val="5A5A5A"/>
                  </a:solidFill>
                </a:rPr>
                <a:t>1 participation </a:t>
              </a:r>
            </a:p>
            <a:p>
              <a:pPr algn="l"/>
              <a:r>
                <a:rPr lang="en-GB" sz="1100" dirty="0">
                  <a:solidFill>
                    <a:srgbClr val="5A5A5A"/>
                  </a:solidFill>
                </a:rPr>
                <a:t>Daily</a:t>
              </a:r>
            </a:p>
            <a:p>
              <a:pPr algn="l"/>
              <a:r>
                <a:rPr lang="en-GB" sz="1100" dirty="0">
                  <a:solidFill>
                    <a:srgbClr val="5A5A5A"/>
                  </a:solidFill>
                </a:rPr>
                <a:t>Daily</a:t>
              </a:r>
            </a:p>
          </p:txBody>
        </p:sp>
        <p:sp>
          <p:nvSpPr>
            <p:cNvPr id="31" name="Title 1">
              <a:extLst>
                <a:ext uri="{FF2B5EF4-FFF2-40B4-BE49-F238E27FC236}">
                  <a16:creationId xmlns:a16="http://schemas.microsoft.com/office/drawing/2014/main" id="{76429213-6608-4238-B34E-0C761284EA2D}"/>
                </a:ext>
              </a:extLst>
            </p:cNvPr>
            <p:cNvSpPr txBox="1">
              <a:spLocks/>
            </p:cNvSpPr>
            <p:nvPr/>
          </p:nvSpPr>
          <p:spPr>
            <a:xfrm>
              <a:off x="4077072" y="5394127"/>
              <a:ext cx="4339771" cy="333210"/>
            </a:xfrm>
            <a:prstGeom prst="rect">
              <a:avLst/>
            </a:prstGeom>
          </p:spPr>
          <p:txBody>
            <a:bodyPr lIns="83460" tIns="41730" rIns="83460" bIns="41730"/>
            <a:lstStyle>
              <a:defPPr>
                <a:defRPr lang="en-US"/>
              </a:defPPr>
              <a:lvl1pPr marL="0" algn="l" defTabSz="834605" rtl="0" eaLnBrk="1" latinLnBrk="0" hangingPunct="1">
                <a:defRPr sz="1700" kern="1200">
                  <a:solidFill>
                    <a:schemeClr val="tx1"/>
                  </a:solidFill>
                  <a:latin typeface="+mn-lt"/>
                  <a:ea typeface="+mn-ea"/>
                  <a:cs typeface="+mn-cs"/>
                </a:defRPr>
              </a:lvl1pPr>
              <a:lvl2pPr marL="417303" algn="l" defTabSz="834605" rtl="0" eaLnBrk="1" latinLnBrk="0" hangingPunct="1">
                <a:defRPr sz="1700" kern="1200">
                  <a:solidFill>
                    <a:schemeClr val="tx1"/>
                  </a:solidFill>
                  <a:latin typeface="+mn-lt"/>
                  <a:ea typeface="+mn-ea"/>
                  <a:cs typeface="+mn-cs"/>
                </a:defRPr>
              </a:lvl2pPr>
              <a:lvl3pPr marL="834605" algn="l" defTabSz="834605" rtl="0" eaLnBrk="1" latinLnBrk="0" hangingPunct="1">
                <a:defRPr sz="1700" kern="1200">
                  <a:solidFill>
                    <a:schemeClr val="tx1"/>
                  </a:solidFill>
                  <a:latin typeface="+mn-lt"/>
                  <a:ea typeface="+mn-ea"/>
                  <a:cs typeface="+mn-cs"/>
                </a:defRPr>
              </a:lvl3pPr>
              <a:lvl4pPr marL="1251908" algn="l" defTabSz="834605" rtl="0" eaLnBrk="1" latinLnBrk="0" hangingPunct="1">
                <a:defRPr sz="1700" kern="1200">
                  <a:solidFill>
                    <a:schemeClr val="tx1"/>
                  </a:solidFill>
                  <a:latin typeface="+mn-lt"/>
                  <a:ea typeface="+mn-ea"/>
                  <a:cs typeface="+mn-cs"/>
                </a:defRPr>
              </a:lvl4pPr>
              <a:lvl5pPr marL="1669211" algn="l" defTabSz="834605" rtl="0" eaLnBrk="1" latinLnBrk="0" hangingPunct="1">
                <a:defRPr sz="1700" kern="1200">
                  <a:solidFill>
                    <a:schemeClr val="tx1"/>
                  </a:solidFill>
                  <a:latin typeface="+mn-lt"/>
                  <a:ea typeface="+mn-ea"/>
                  <a:cs typeface="+mn-cs"/>
                </a:defRPr>
              </a:lvl5pPr>
              <a:lvl6pPr marL="2086513" algn="l" defTabSz="834605" rtl="0" eaLnBrk="1" latinLnBrk="0" hangingPunct="1">
                <a:defRPr sz="1700" kern="1200">
                  <a:solidFill>
                    <a:schemeClr val="tx1"/>
                  </a:solidFill>
                  <a:latin typeface="+mn-lt"/>
                  <a:ea typeface="+mn-ea"/>
                  <a:cs typeface="+mn-cs"/>
                </a:defRPr>
              </a:lvl6pPr>
              <a:lvl7pPr marL="2503815" algn="l" defTabSz="834605" rtl="0" eaLnBrk="1" latinLnBrk="0" hangingPunct="1">
                <a:defRPr sz="1700" kern="1200">
                  <a:solidFill>
                    <a:schemeClr val="tx1"/>
                  </a:solidFill>
                  <a:latin typeface="+mn-lt"/>
                  <a:ea typeface="+mn-ea"/>
                  <a:cs typeface="+mn-cs"/>
                </a:defRPr>
              </a:lvl7pPr>
              <a:lvl8pPr marL="2921118" algn="l" defTabSz="834605" rtl="0" eaLnBrk="1" latinLnBrk="0" hangingPunct="1">
                <a:defRPr sz="1700" kern="1200">
                  <a:solidFill>
                    <a:schemeClr val="tx1"/>
                  </a:solidFill>
                  <a:latin typeface="+mn-lt"/>
                  <a:ea typeface="+mn-ea"/>
                  <a:cs typeface="+mn-cs"/>
                </a:defRPr>
              </a:lvl8pPr>
              <a:lvl9pPr marL="3338421" algn="l" defTabSz="834605" rtl="0" eaLnBrk="1" latinLnBrk="0" hangingPunct="1">
                <a:defRPr sz="1700" kern="1200">
                  <a:solidFill>
                    <a:schemeClr val="tx1"/>
                  </a:solidFill>
                  <a:latin typeface="+mn-lt"/>
                  <a:ea typeface="+mn-ea"/>
                  <a:cs typeface="+mn-cs"/>
                </a:defRPr>
              </a:lvl9pPr>
            </a:lstStyle>
            <a:p>
              <a:pPr algn="l"/>
              <a:r>
                <a:rPr lang="en-GB" sz="1300" b="1" dirty="0">
                  <a:solidFill>
                    <a:srgbClr val="002C61"/>
                  </a:solidFill>
                </a:rPr>
                <a:t>Contact </a:t>
              </a:r>
            </a:p>
          </p:txBody>
        </p:sp>
        <p:sp>
          <p:nvSpPr>
            <p:cNvPr id="32" name="Title 1">
              <a:extLst>
                <a:ext uri="{FF2B5EF4-FFF2-40B4-BE49-F238E27FC236}">
                  <a16:creationId xmlns:a16="http://schemas.microsoft.com/office/drawing/2014/main" id="{3AD4104D-5C25-42B3-914E-56F59ECAFEB8}"/>
                </a:ext>
              </a:extLst>
            </p:cNvPr>
            <p:cNvSpPr txBox="1">
              <a:spLocks/>
            </p:cNvSpPr>
            <p:nvPr/>
          </p:nvSpPr>
          <p:spPr>
            <a:xfrm>
              <a:off x="4077072" y="5661917"/>
              <a:ext cx="2895600" cy="2748657"/>
            </a:xfrm>
            <a:prstGeom prst="rect">
              <a:avLst/>
            </a:prstGeom>
          </p:spPr>
          <p:txBody>
            <a:bodyPr lIns="83460" tIns="41730" rIns="83460" bIns="41730"/>
            <a:lstStyle>
              <a:defPPr>
                <a:defRPr lang="en-US"/>
              </a:defPPr>
              <a:lvl1pPr marL="0" algn="l" defTabSz="834605" rtl="0" eaLnBrk="1" latinLnBrk="0" hangingPunct="1">
                <a:defRPr sz="1700" kern="1200">
                  <a:solidFill>
                    <a:schemeClr val="tx1"/>
                  </a:solidFill>
                  <a:latin typeface="+mn-lt"/>
                  <a:ea typeface="+mn-ea"/>
                  <a:cs typeface="+mn-cs"/>
                </a:defRPr>
              </a:lvl1pPr>
              <a:lvl2pPr marL="417303" algn="l" defTabSz="834605" rtl="0" eaLnBrk="1" latinLnBrk="0" hangingPunct="1">
                <a:defRPr sz="1700" kern="1200">
                  <a:solidFill>
                    <a:schemeClr val="tx1"/>
                  </a:solidFill>
                  <a:latin typeface="+mn-lt"/>
                  <a:ea typeface="+mn-ea"/>
                  <a:cs typeface="+mn-cs"/>
                </a:defRPr>
              </a:lvl2pPr>
              <a:lvl3pPr marL="834605" algn="l" defTabSz="834605" rtl="0" eaLnBrk="1" latinLnBrk="0" hangingPunct="1">
                <a:defRPr sz="1700" kern="1200">
                  <a:solidFill>
                    <a:schemeClr val="tx1"/>
                  </a:solidFill>
                  <a:latin typeface="+mn-lt"/>
                  <a:ea typeface="+mn-ea"/>
                  <a:cs typeface="+mn-cs"/>
                </a:defRPr>
              </a:lvl3pPr>
              <a:lvl4pPr marL="1251908" algn="l" defTabSz="834605" rtl="0" eaLnBrk="1" latinLnBrk="0" hangingPunct="1">
                <a:defRPr sz="1700" kern="1200">
                  <a:solidFill>
                    <a:schemeClr val="tx1"/>
                  </a:solidFill>
                  <a:latin typeface="+mn-lt"/>
                  <a:ea typeface="+mn-ea"/>
                  <a:cs typeface="+mn-cs"/>
                </a:defRPr>
              </a:lvl4pPr>
              <a:lvl5pPr marL="1669211" algn="l" defTabSz="834605" rtl="0" eaLnBrk="1" latinLnBrk="0" hangingPunct="1">
                <a:defRPr sz="1700" kern="1200">
                  <a:solidFill>
                    <a:schemeClr val="tx1"/>
                  </a:solidFill>
                  <a:latin typeface="+mn-lt"/>
                  <a:ea typeface="+mn-ea"/>
                  <a:cs typeface="+mn-cs"/>
                </a:defRPr>
              </a:lvl5pPr>
              <a:lvl6pPr marL="2086513" algn="l" defTabSz="834605" rtl="0" eaLnBrk="1" latinLnBrk="0" hangingPunct="1">
                <a:defRPr sz="1700" kern="1200">
                  <a:solidFill>
                    <a:schemeClr val="tx1"/>
                  </a:solidFill>
                  <a:latin typeface="+mn-lt"/>
                  <a:ea typeface="+mn-ea"/>
                  <a:cs typeface="+mn-cs"/>
                </a:defRPr>
              </a:lvl6pPr>
              <a:lvl7pPr marL="2503815" algn="l" defTabSz="834605" rtl="0" eaLnBrk="1" latinLnBrk="0" hangingPunct="1">
                <a:defRPr sz="1700" kern="1200">
                  <a:solidFill>
                    <a:schemeClr val="tx1"/>
                  </a:solidFill>
                  <a:latin typeface="+mn-lt"/>
                  <a:ea typeface="+mn-ea"/>
                  <a:cs typeface="+mn-cs"/>
                </a:defRPr>
              </a:lvl7pPr>
              <a:lvl8pPr marL="2921118" algn="l" defTabSz="834605" rtl="0" eaLnBrk="1" latinLnBrk="0" hangingPunct="1">
                <a:defRPr sz="1700" kern="1200">
                  <a:solidFill>
                    <a:schemeClr val="tx1"/>
                  </a:solidFill>
                  <a:latin typeface="+mn-lt"/>
                  <a:ea typeface="+mn-ea"/>
                  <a:cs typeface="+mn-cs"/>
                </a:defRPr>
              </a:lvl8pPr>
              <a:lvl9pPr marL="3338421" algn="l" defTabSz="834605" rtl="0" eaLnBrk="1" latinLnBrk="0" hangingPunct="1">
                <a:defRPr sz="1700" kern="1200">
                  <a:solidFill>
                    <a:schemeClr val="tx1"/>
                  </a:solidFill>
                  <a:latin typeface="+mn-lt"/>
                  <a:ea typeface="+mn-ea"/>
                  <a:cs typeface="+mn-cs"/>
                </a:defRPr>
              </a:lvl9pPr>
            </a:lstStyle>
            <a:p>
              <a:pPr algn="l"/>
              <a:r>
                <a:rPr lang="en-GB" sz="1100" b="1" dirty="0">
                  <a:solidFill>
                    <a:srgbClr val="5A5A5A"/>
                  </a:solidFill>
                </a:rPr>
                <a:t>FCS Asset Management</a:t>
              </a:r>
            </a:p>
            <a:p>
              <a:pPr algn="l"/>
              <a:r>
                <a:rPr lang="en-GB" sz="1100" dirty="0">
                  <a:solidFill>
                    <a:srgbClr val="5A5A5A"/>
                  </a:solidFill>
                </a:rPr>
                <a:t>16, Windsor Terrace 1</a:t>
              </a:r>
              <a:r>
                <a:rPr lang="en-GB" sz="1100" baseline="30000" dirty="0">
                  <a:solidFill>
                    <a:srgbClr val="5A5A5A"/>
                  </a:solidFill>
                </a:rPr>
                <a:t>st</a:t>
              </a:r>
              <a:r>
                <a:rPr lang="en-GB" sz="1100" dirty="0">
                  <a:solidFill>
                    <a:srgbClr val="5A5A5A"/>
                  </a:solidFill>
                </a:rPr>
                <a:t> floor</a:t>
              </a:r>
            </a:p>
            <a:p>
              <a:pPr algn="l"/>
              <a:r>
                <a:rPr lang="en-GB" sz="1100" dirty="0" err="1">
                  <a:solidFill>
                    <a:srgbClr val="5A5A5A"/>
                  </a:solidFill>
                </a:rPr>
                <a:t>Sliema</a:t>
              </a:r>
              <a:r>
                <a:rPr lang="en-GB" sz="1100" dirty="0">
                  <a:solidFill>
                    <a:srgbClr val="5A5A5A"/>
                  </a:solidFill>
                </a:rPr>
                <a:t> SLM 1858</a:t>
              </a:r>
            </a:p>
            <a:p>
              <a:pPr algn="l"/>
              <a:r>
                <a:rPr lang="en-GB" sz="1100" dirty="0">
                  <a:solidFill>
                    <a:srgbClr val="5A5A5A"/>
                  </a:solidFill>
                </a:rPr>
                <a:t>Malta</a:t>
              </a:r>
            </a:p>
            <a:p>
              <a:pPr algn="l"/>
              <a:r>
                <a:rPr lang="en-GB" sz="1100" dirty="0">
                  <a:solidFill>
                    <a:srgbClr val="5A5A5A"/>
                  </a:solidFill>
                </a:rPr>
                <a:t>Tel:  (+356) 277 80 503</a:t>
              </a:r>
            </a:p>
            <a:p>
              <a:pPr algn="l"/>
              <a:r>
                <a:rPr lang="en-GB" sz="1100" dirty="0">
                  <a:solidFill>
                    <a:srgbClr val="5A5A5A"/>
                  </a:solidFill>
                </a:rPr>
                <a:t>Website: </a:t>
              </a:r>
              <a:r>
                <a:rPr lang="en-GB" sz="1100" dirty="0">
                  <a:solidFill>
                    <a:srgbClr val="5A5A5A"/>
                  </a:solidFill>
                  <a:hlinkClick r:id="rId2"/>
                </a:rPr>
                <a:t>www.fcs-am.com</a:t>
              </a:r>
              <a:endParaRPr lang="en-GB" sz="1100" dirty="0">
                <a:solidFill>
                  <a:srgbClr val="5A5A5A"/>
                </a:solidFill>
              </a:endParaRPr>
            </a:p>
            <a:p>
              <a:pPr algn="l"/>
              <a:r>
                <a:rPr lang="en-GB" sz="1100" dirty="0">
                  <a:solidFill>
                    <a:srgbClr val="5A5A5A"/>
                  </a:solidFill>
                </a:rPr>
                <a:t>Email: portfolio.management@fcs-am.com</a:t>
              </a:r>
            </a:p>
          </p:txBody>
        </p:sp>
      </p:grpSp>
    </p:spTree>
    <p:extLst>
      <p:ext uri="{BB962C8B-B14F-4D97-AF65-F5344CB8AC3E}">
        <p14:creationId xmlns:p14="http://schemas.microsoft.com/office/powerpoint/2010/main" val="156708195"/>
      </p:ext>
    </p:extLst>
  </p:cSld>
  <p:clrMapOvr>
    <a:masterClrMapping/>
  </p:clrMapOvr>
</p:sld>
</file>

<file path=ppt/theme/theme1.xml><?xml version="1.0" encoding="utf-8"?>
<a:theme xmlns:a="http://schemas.openxmlformats.org/drawingml/2006/main" name="Office Theme">
  <a:themeElements>
    <a:clrScheme name="FCS Colours - FINAL">
      <a:dk1>
        <a:srgbClr val="002C61"/>
      </a:dk1>
      <a:lt1>
        <a:srgbClr val="FFFFFF"/>
      </a:lt1>
      <a:dk2>
        <a:srgbClr val="548DD4"/>
      </a:dk2>
      <a:lt2>
        <a:srgbClr val="8DB3E2"/>
      </a:lt2>
      <a:accent1>
        <a:srgbClr val="666666"/>
      </a:accent1>
      <a:accent2>
        <a:srgbClr val="5A5A5A"/>
      </a:accent2>
      <a:accent3>
        <a:srgbClr val="A5A5A5"/>
      </a:accent3>
      <a:accent4>
        <a:srgbClr val="B3B5D3"/>
      </a:accent4>
      <a:accent5>
        <a:srgbClr val="CCCCCC"/>
      </a:accent5>
      <a:accent6>
        <a:srgbClr val="7579AF"/>
      </a:accent6>
      <a:hlink>
        <a:srgbClr val="002C61"/>
      </a:hlink>
      <a:folHlink>
        <a:srgbClr val="800080"/>
      </a:folHlink>
    </a:clrScheme>
    <a:fontScheme name="FCS Font - FINAL">
      <a:majorFont>
        <a:latin typeface="Garamond"/>
        <a:ea typeface=""/>
        <a:cs typeface=""/>
      </a:majorFont>
      <a:minorFont>
        <a:latin typeface="Garamon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02EB6AF494E7644DA84AF2A7BFA36E33" ma:contentTypeVersion="0" ma:contentTypeDescription="Create a new document." ma:contentTypeScope="" ma:versionID="8b34b7e18930e8b20e455847ce777332">
  <xsd:schema xmlns:xsd="http://www.w3.org/2001/XMLSchema" xmlns:xs="http://www.w3.org/2001/XMLSchema" xmlns:p="http://schemas.microsoft.com/office/2006/metadata/properties" targetNamespace="http://schemas.microsoft.com/office/2006/metadata/properties" ma:root="true" ma:fieldsID="5da0bab1e00c84e9291a2a9b340ddbcd">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AE62586-06D8-4BCB-814E-67DFE6229F9F}">
  <ds:schemaRefs>
    <ds:schemaRef ds:uri="http://purl.org/dc/dcmitype/"/>
    <ds:schemaRef ds:uri="http://purl.org/dc/elements/1.1/"/>
    <ds:schemaRef ds:uri="http://schemas.openxmlformats.org/package/2006/metadata/core-properties"/>
    <ds:schemaRef ds:uri="http://www.w3.org/XML/1998/namespace"/>
    <ds:schemaRef ds:uri="http://schemas.microsoft.com/office/2006/documentManagement/types"/>
    <ds:schemaRef ds:uri="http://schemas.microsoft.com/office/infopath/2007/PartnerControls"/>
    <ds:schemaRef ds:uri="http://schemas.microsoft.com/office/2006/metadata/properties"/>
    <ds:schemaRef ds:uri="http://purl.org/dc/terms/"/>
  </ds:schemaRefs>
</ds:datastoreItem>
</file>

<file path=customXml/itemProps2.xml><?xml version="1.0" encoding="utf-8"?>
<ds:datastoreItem xmlns:ds="http://schemas.openxmlformats.org/officeDocument/2006/customXml" ds:itemID="{5DF5A12F-5F20-4BA7-A10C-DF096694169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CF359ABB-569A-4752-8EBD-57F2455AD9A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22523</TotalTime>
  <Words>1020</Words>
  <Application>Microsoft Office PowerPoint</Application>
  <PresentationFormat>A4 Paper (210x297 mm)</PresentationFormat>
  <Paragraphs>72</Paragraphs>
  <Slides>2</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Calibri</vt:lpstr>
      <vt:lpstr>Garamond</vt:lpstr>
      <vt:lpstr>Times New Roman</vt:lpstr>
      <vt:lpstr>Office Theme</vt:lpstr>
      <vt:lpstr>FCS Asset Management</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Dario Herrero Rodes</cp:lastModifiedBy>
  <cp:revision>759</cp:revision>
  <cp:lastPrinted>2012-10-11T09:00:37Z</cp:lastPrinted>
  <dcterms:created xsi:type="dcterms:W3CDTF">2012-08-21T10:20:12Z</dcterms:created>
  <dcterms:modified xsi:type="dcterms:W3CDTF">2019-11-15T10:07:43Z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0x01010002EB6AF494E7644DA84AF2A7BFA36E33</vt:lpwstr>
  </property>
</Properties>
</file>