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98" d="100"/>
          <a:sy n="98" d="100"/>
        </p:scale>
        <p:origin x="2316" y="-21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13/11/2019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Global Fund SICAV</a:t>
            </a:r>
          </a:p>
          <a:p>
            <a:pPr algn="l">
              <a:lnSpc>
                <a:spcPct val="114000"/>
              </a:lnSpc>
            </a:pPr>
            <a:r>
              <a:rPr lang="en-GB" sz="1600" b="1" dirty="0">
                <a:solidFill>
                  <a:schemeClr val="tx2"/>
                </a:solidFill>
              </a:rPr>
              <a:t>FCS Unconstrained Growth Fund(</a:t>
            </a:r>
            <a:r>
              <a:rPr lang="en-GB" sz="1200" b="1" dirty="0">
                <a:solidFill>
                  <a:schemeClr val="tx2"/>
                </a:solidFill>
              </a:rPr>
              <a:t>ISIN: MT7000005005)</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089AF5E9-4F5E-472B-979F-C0E16B8F9D0D}"/>
              </a:ext>
            </a:extLst>
          </p:cNvPr>
          <p:cNvPicPr>
            <a:picLocks noChangeAspect="1"/>
          </p:cNvPicPr>
          <p:nvPr/>
        </p:nvPicPr>
        <p:blipFill>
          <a:blip r:embed="rId3"/>
          <a:stretch>
            <a:fillRect/>
          </a:stretch>
        </p:blipFill>
        <p:spPr>
          <a:xfrm>
            <a:off x="314346" y="6403361"/>
            <a:ext cx="5514975" cy="2448468"/>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3.23%   -20.25%</a:t>
              </a:r>
              <a:endParaRPr lang="en-GB" sz="1100" dirty="0">
                <a:solidFill>
                  <a:srgbClr val="5A5A5A"/>
                </a:solidFill>
                <a:latin typeface="+mn-lt"/>
              </a:endParaRPr>
            </a:p>
            <a:p>
              <a:pPr algn="l"/>
              <a:r>
                <a:rPr lang="en-GB" sz="1100" dirty="0">
                  <a:solidFill>
                    <a:srgbClr val="5A5A5A"/>
                  </a:solidFill>
                  <a:latin typeface="+mn-lt"/>
                </a:rPr>
                <a:t>  -2.64% </a:t>
              </a:r>
            </a:p>
            <a:p>
              <a:pPr algn="l"/>
              <a:r>
                <a:rPr lang="en-US" sz="1100" dirty="0">
                  <a:solidFill>
                    <a:srgbClr val="5A5A5A"/>
                  </a:solidFill>
                  <a:latin typeface="+mn-lt"/>
                </a:rPr>
                <a:t> 45.56%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10.42%</a:t>
              </a:r>
              <a:endParaRPr lang="en-GB" sz="1100" dirty="0">
                <a:solidFill>
                  <a:srgbClr val="5A5A5A"/>
                </a:solidFill>
                <a:latin typeface="+mn-lt"/>
              </a:endParaRPr>
            </a:p>
            <a:p>
              <a:pPr algn="l"/>
              <a:r>
                <a:rPr lang="en-GB" sz="1100" dirty="0">
                  <a:solidFill>
                    <a:srgbClr val="5A5A5A"/>
                  </a:solidFill>
                  <a:latin typeface="+mn-lt"/>
                </a:rPr>
                <a:t> 0.10</a:t>
              </a:r>
            </a:p>
            <a:p>
              <a:pPr algn="l"/>
              <a:r>
                <a:rPr lang="en-US" sz="1100" dirty="0">
                  <a:solidFill>
                    <a:srgbClr val="5A5A5A"/>
                  </a:solidFill>
                  <a:latin typeface="+mn-lt"/>
                </a:rPr>
                <a:t> </a:t>
              </a:r>
              <a:r>
                <a:rPr lang="en-GB" sz="1100" dirty="0">
                  <a:solidFill>
                    <a:srgbClr val="5A5A5A"/>
                  </a:solidFill>
                  <a:latin typeface="+mn-lt"/>
                </a:rPr>
                <a:t>1.07</a:t>
              </a:r>
            </a:p>
            <a:p>
              <a:pPr algn="l"/>
              <a:r>
                <a:rPr lang="en-US" sz="1100" dirty="0">
                  <a:solidFill>
                    <a:srgbClr val="5A5A5A"/>
                  </a:solidFill>
                  <a:latin typeface="+mn-lt"/>
                </a:rPr>
                <a:t> 0.20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0.28</a:t>
              </a:r>
            </a:p>
            <a:p>
              <a:pPr algn="l"/>
              <a:r>
                <a:rPr lang="en-GB" sz="1100" dirty="0">
                  <a:solidFill>
                    <a:srgbClr val="5A5A5A"/>
                  </a:solidFill>
                  <a:latin typeface="+mn-lt"/>
                </a:rPr>
                <a:t>   0.20</a:t>
              </a:r>
              <a:endParaRPr lang="en-US" sz="1100" dirty="0">
                <a:solidFill>
                  <a:srgbClr val="5A5A5A"/>
                </a:solidFill>
                <a:latin typeface="+mn-lt"/>
              </a:endParaRPr>
            </a:p>
            <a:p>
              <a:pPr algn="l"/>
              <a:r>
                <a:rPr lang="en-GB" sz="1100" dirty="0">
                  <a:solidFill>
                    <a:srgbClr val="5A5A5A"/>
                  </a:solidFill>
                  <a:latin typeface="+mn-lt"/>
                </a:rPr>
                <a:t>   0.12</a:t>
              </a:r>
            </a:p>
            <a:p>
              <a:pPr algn="l"/>
              <a:r>
                <a:rPr lang="en-US" sz="1100" dirty="0">
                  <a:solidFill>
                    <a:srgbClr val="5A5A5A"/>
                  </a:solidFill>
                  <a:latin typeface="+mn-lt"/>
                </a:rPr>
                <a:t>   7.53%</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broadly diversified across assets. The fixed income sums up 22.6%, equities 39.9% and liquidity 37.8%. The largest positions held as of 31</a:t>
            </a:r>
            <a:r>
              <a:rPr lang="en-GB" sz="1200" baseline="30000" dirty="0">
                <a:solidFill>
                  <a:srgbClr val="5A5A5A"/>
                </a:solidFill>
                <a:ea typeface="+mn-ea"/>
                <a:cs typeface="+mn-cs"/>
              </a:rPr>
              <a:t>st</a:t>
            </a:r>
            <a:r>
              <a:rPr lang="en-GB" sz="1200" dirty="0">
                <a:solidFill>
                  <a:srgbClr val="5A5A5A"/>
                </a:solidFill>
                <a:ea typeface="+mn-ea"/>
                <a:cs typeface="+mn-cs"/>
              </a:rPr>
              <a:t> October are </a:t>
            </a:r>
            <a:r>
              <a:rPr lang="en-GB" sz="1200" dirty="0" err="1">
                <a:solidFill>
                  <a:srgbClr val="5A5A5A"/>
                </a:solidFill>
                <a:ea typeface="+mn-ea"/>
                <a:cs typeface="+mn-cs"/>
              </a:rPr>
              <a:t>Blocsescence</a:t>
            </a:r>
            <a:r>
              <a:rPr lang="en-GB" sz="1200" dirty="0">
                <a:solidFill>
                  <a:srgbClr val="5A5A5A"/>
                </a:solidFill>
                <a:ea typeface="+mn-ea"/>
                <a:cs typeface="+mn-cs"/>
              </a:rPr>
              <a:t> PLC with a 6.9%, </a:t>
            </a:r>
            <a:r>
              <a:rPr lang="en-GB" sz="1200" dirty="0" err="1">
                <a:solidFill>
                  <a:srgbClr val="5A5A5A"/>
                </a:solidFill>
                <a:ea typeface="+mn-ea"/>
                <a:cs typeface="+mn-cs"/>
              </a:rPr>
              <a:t>VolitionRX</a:t>
            </a:r>
            <a:r>
              <a:rPr lang="en-GB" sz="1200" dirty="0">
                <a:solidFill>
                  <a:srgbClr val="5A5A5A"/>
                </a:solidFill>
                <a:ea typeface="+mn-ea"/>
                <a:cs typeface="+mn-cs"/>
              </a:rPr>
              <a:t> Ltd with a 4.7%. During this month we sold our whole position held in </a:t>
            </a:r>
            <a:r>
              <a:rPr lang="en-GB" sz="1200" dirty="0" err="1">
                <a:solidFill>
                  <a:srgbClr val="5A5A5A"/>
                </a:solidFill>
                <a:ea typeface="+mn-ea"/>
                <a:cs typeface="+mn-cs"/>
              </a:rPr>
              <a:t>Clinuvel</a:t>
            </a:r>
            <a:r>
              <a:rPr lang="en-GB" sz="1200" dirty="0">
                <a:solidFill>
                  <a:srgbClr val="5A5A5A"/>
                </a:solidFill>
                <a:ea typeface="+mn-ea"/>
                <a:cs typeface="+mn-cs"/>
              </a:rPr>
              <a:t> after the abrupt spike occurred with the announcement of the approval of a drug. Structure products with a downside bias and gold positions hedge the fund against a downturn in the markets.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our investment strategy continues to be mainly defensive and we do not follow benchmarks putting the interests of the clients first and the capital preservation as our main objective. </a:t>
            </a:r>
            <a:r>
              <a:rPr lang="en-GB" sz="1200" dirty="0">
                <a:solidFill>
                  <a:srgbClr val="5A5A5A"/>
                </a:solidFill>
              </a:rPr>
              <a:t>FCS Unconstrained Growth Fund performance decreased by -1.49% in October with an annualised volatility of 10.42%.</a:t>
            </a: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79937" y="5138007"/>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pPr algn="l"/>
              <a:r>
                <a:rPr lang="en-GB" sz="1100" dirty="0" err="1">
                  <a:solidFill>
                    <a:srgbClr val="5A5A5A"/>
                  </a:solidFill>
                </a:rPr>
                <a:t>Sparkasse</a:t>
              </a:r>
              <a:r>
                <a:rPr lang="en-GB" sz="1100" dirty="0">
                  <a:solidFill>
                    <a:srgbClr val="5A5A5A"/>
                  </a:solidFill>
                </a:rPr>
                <a:t> Bank Malta Plc</a:t>
              </a:r>
            </a:p>
            <a:p>
              <a:pPr algn="l"/>
              <a:r>
                <a:rPr lang="en-GB" sz="1100" dirty="0">
                  <a:solidFill>
                    <a:srgbClr val="5A5A5A"/>
                  </a:solidFill>
                </a:rPr>
                <a:t>FCSLAE1 MV</a:t>
              </a:r>
            </a:p>
            <a:p>
              <a:pPr algn="l"/>
              <a:r>
                <a:rPr lang="en-GB" sz="1100" dirty="0">
                  <a:solidFill>
                    <a:srgbClr val="5A5A5A"/>
                  </a:solidFill>
                </a:rPr>
                <a:t>Class A (Direct Subscription): 1.5%</a:t>
              </a:r>
            </a:p>
            <a:p>
              <a:pPr algn="l"/>
              <a:r>
                <a:rPr lang="en-GB" sz="1100" dirty="0">
                  <a:solidFill>
                    <a:srgbClr val="5A5A5A"/>
                  </a:solidFill>
                </a:rPr>
                <a:t>Class B (Via Platform): 2%</a:t>
              </a:r>
            </a:p>
            <a:p>
              <a:pPr algn="l"/>
              <a:r>
                <a:rPr lang="en-GB" sz="1100" dirty="0">
                  <a:solidFill>
                    <a:srgbClr val="5A5A5A"/>
                  </a:solidFill>
                </a:rPr>
                <a:t>10% of net new appreciation above </a:t>
              </a:r>
            </a:p>
            <a:p>
              <a:pPr algn="l"/>
              <a:r>
                <a:rPr lang="en-GB" sz="1100" dirty="0">
                  <a:solidFill>
                    <a:srgbClr val="5A5A5A"/>
                  </a:solidFill>
                </a:rPr>
                <a:t>the monthly hurdle rate of 1 month</a:t>
              </a:r>
            </a:p>
            <a:p>
              <a:pPr algn="l"/>
              <a:r>
                <a:rPr lang="en-GB" sz="1100" dirty="0">
                  <a:solidFill>
                    <a:srgbClr val="5A5A5A"/>
                  </a:solidFill>
                </a:rPr>
                <a:t>EURIBOR</a:t>
              </a:r>
            </a:p>
            <a:p>
              <a:pPr algn="l"/>
              <a:r>
                <a:rPr lang="en-GB" sz="1100" dirty="0">
                  <a:solidFill>
                    <a:srgbClr val="5A5A5A"/>
                  </a:solidFill>
                </a:rPr>
                <a:t>0.07%</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Direct (Class A): Apex Fund Services</a:t>
              </a:r>
            </a:p>
            <a:p>
              <a:pPr algn="l"/>
              <a:r>
                <a:rPr lang="en-GB" sz="1100" dirty="0">
                  <a:solidFill>
                    <a:srgbClr val="5A5A5A"/>
                  </a:solidFill>
                </a:rPr>
                <a:t>Platform (Class B): </a:t>
              </a:r>
              <a:r>
                <a:rPr lang="en-GB" sz="1100" dirty="0" err="1">
                  <a:solidFill>
                    <a:srgbClr val="5A5A5A"/>
                  </a:solidFill>
                </a:rPr>
                <a:t>Euroclear</a:t>
              </a:r>
              <a:endParaRPr lang="en-GB" sz="1100" dirty="0">
                <a:solidFill>
                  <a:srgbClr val="5A5A5A"/>
                </a:solidFill>
              </a:endParaRP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 ds:uri="http://purl.org/dc/elements/1.1/"/>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21035</TotalTime>
  <Words>1140</Words>
  <Application>Microsoft Office PowerPoint</Application>
  <PresentationFormat>A4 Paper (210x297 mm)</PresentationFormat>
  <Paragraphs>93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745</cp:revision>
  <cp:lastPrinted>2012-10-11T09:00:37Z</cp:lastPrinted>
  <dcterms:created xsi:type="dcterms:W3CDTF">2012-08-21T10:20:12Z</dcterms:created>
  <dcterms:modified xsi:type="dcterms:W3CDTF">2019-11-13T12:26:01Z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